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8" r:id="rId2"/>
  </p:sldMasterIdLst>
  <p:notesMasterIdLst>
    <p:notesMasterId r:id="rId38"/>
  </p:notesMasterIdLst>
  <p:sldIdLst>
    <p:sldId id="256" r:id="rId3"/>
    <p:sldId id="260" r:id="rId4"/>
    <p:sldId id="373" r:id="rId5"/>
    <p:sldId id="339" r:id="rId6"/>
    <p:sldId id="343" r:id="rId7"/>
    <p:sldId id="342" r:id="rId8"/>
    <p:sldId id="381" r:id="rId9"/>
    <p:sldId id="344" r:id="rId10"/>
    <p:sldId id="352" r:id="rId11"/>
    <p:sldId id="353" r:id="rId12"/>
    <p:sldId id="345" r:id="rId13"/>
    <p:sldId id="356" r:id="rId14"/>
    <p:sldId id="355" r:id="rId15"/>
    <p:sldId id="357" r:id="rId16"/>
    <p:sldId id="359" r:id="rId17"/>
    <p:sldId id="361" r:id="rId18"/>
    <p:sldId id="362" r:id="rId19"/>
    <p:sldId id="368" r:id="rId20"/>
    <p:sldId id="370" r:id="rId21"/>
    <p:sldId id="354" r:id="rId22"/>
    <p:sldId id="374" r:id="rId23"/>
    <p:sldId id="375" r:id="rId24"/>
    <p:sldId id="364" r:id="rId25"/>
    <p:sldId id="376" r:id="rId26"/>
    <p:sldId id="378" r:id="rId27"/>
    <p:sldId id="377" r:id="rId28"/>
    <p:sldId id="380" r:id="rId29"/>
    <p:sldId id="379" r:id="rId30"/>
    <p:sldId id="347" r:id="rId31"/>
    <p:sldId id="337" r:id="rId32"/>
    <p:sldId id="382" r:id="rId33"/>
    <p:sldId id="257" r:id="rId34"/>
    <p:sldId id="383" r:id="rId35"/>
    <p:sldId id="261" r:id="rId36"/>
    <p:sldId id="27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F816A3-47B5-40A7-B088-53D91B1C6E65}" v="7" dt="2018-10-24T00:17:53.8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77"/>
    <p:restoredTop sz="66311" autoAdjust="0"/>
  </p:normalViewPr>
  <p:slideViewPr>
    <p:cSldViewPr snapToGrid="0">
      <p:cViewPr varScale="1">
        <p:scale>
          <a:sx n="59" d="100"/>
          <a:sy n="59" d="100"/>
        </p:scale>
        <p:origin x="1860"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har Pratap Singh" userId="b98189a4-05b1-42d3-b5a9-91889b8c86f9" providerId="ADAL" clId="{5611DE92-1D3B-4B5D-9CFD-E3B68ED423B0}"/>
    <pc:docChg chg="undo custSel addSld delSld modSld">
      <pc:chgData name="Mehar Pratap Singh" userId="b98189a4-05b1-42d3-b5a9-91889b8c86f9" providerId="ADAL" clId="{5611DE92-1D3B-4B5D-9CFD-E3B68ED423B0}" dt="2018-10-24T00:25:07.318" v="878" actId="113"/>
      <pc:docMkLst>
        <pc:docMk/>
      </pc:docMkLst>
      <pc:sldChg chg="add del">
        <pc:chgData name="Mehar Pratap Singh" userId="b98189a4-05b1-42d3-b5a9-91889b8c86f9" providerId="ADAL" clId="{5611DE92-1D3B-4B5D-9CFD-E3B68ED423B0}" dt="2018-10-24T00:14:55.748" v="29"/>
        <pc:sldMkLst>
          <pc:docMk/>
          <pc:sldMk cId="516101116" sldId="257"/>
        </pc:sldMkLst>
      </pc:sldChg>
      <pc:sldChg chg="modSp add del">
        <pc:chgData name="Mehar Pratap Singh" userId="b98189a4-05b1-42d3-b5a9-91889b8c86f9" providerId="ADAL" clId="{5611DE92-1D3B-4B5D-9CFD-E3B68ED423B0}" dt="2018-10-24T00:15:14.818" v="56" actId="14100"/>
        <pc:sldMkLst>
          <pc:docMk/>
          <pc:sldMk cId="1179703349" sldId="261"/>
        </pc:sldMkLst>
        <pc:spChg chg="mod">
          <ac:chgData name="Mehar Pratap Singh" userId="b98189a4-05b1-42d3-b5a9-91889b8c86f9" providerId="ADAL" clId="{5611DE92-1D3B-4B5D-9CFD-E3B68ED423B0}" dt="2018-10-24T00:15:14.818" v="56" actId="14100"/>
          <ac:spMkLst>
            <pc:docMk/>
            <pc:sldMk cId="1179703349" sldId="261"/>
            <ac:spMk id="4" creationId="{7894D8A3-AA69-4FF1-860D-6A294A936BD7}"/>
          </ac:spMkLst>
        </pc:spChg>
      </pc:sldChg>
      <pc:sldChg chg="add del">
        <pc:chgData name="Mehar Pratap Singh" userId="b98189a4-05b1-42d3-b5a9-91889b8c86f9" providerId="ADAL" clId="{5611DE92-1D3B-4B5D-9CFD-E3B68ED423B0}" dt="2018-10-24T00:14:55.748" v="29"/>
        <pc:sldMkLst>
          <pc:docMk/>
          <pc:sldMk cId="3668850050" sldId="272"/>
        </pc:sldMkLst>
      </pc:sldChg>
      <pc:sldChg chg="add del modNotesTx">
        <pc:chgData name="Mehar Pratap Singh" userId="b98189a4-05b1-42d3-b5a9-91889b8c86f9" providerId="ADAL" clId="{5611DE92-1D3B-4B5D-9CFD-E3B68ED423B0}" dt="2018-10-24T00:19:15.938" v="392" actId="20577"/>
        <pc:sldMkLst>
          <pc:docMk/>
          <pc:sldMk cId="3931481766" sldId="337"/>
        </pc:sldMkLst>
      </pc:sldChg>
      <pc:sldChg chg="modNotesTx">
        <pc:chgData name="Mehar Pratap Singh" userId="b98189a4-05b1-42d3-b5a9-91889b8c86f9" providerId="ADAL" clId="{5611DE92-1D3B-4B5D-9CFD-E3B68ED423B0}" dt="2018-10-24T00:25:07.318" v="878" actId="113"/>
        <pc:sldMkLst>
          <pc:docMk/>
          <pc:sldMk cId="1879026912" sldId="342"/>
        </pc:sldMkLst>
      </pc:sldChg>
      <pc:sldChg chg="delSp add del setBg delDesignElem">
        <pc:chgData name="Mehar Pratap Singh" userId="b98189a4-05b1-42d3-b5a9-91889b8c86f9" providerId="ADAL" clId="{5611DE92-1D3B-4B5D-9CFD-E3B68ED423B0}" dt="2018-10-24T00:13:05.704" v="24"/>
        <pc:sldMkLst>
          <pc:docMk/>
          <pc:sldMk cId="2164213031" sldId="344"/>
        </pc:sldMkLst>
        <pc:spChg chg="del">
          <ac:chgData name="Mehar Pratap Singh" userId="b98189a4-05b1-42d3-b5a9-91889b8c86f9" providerId="ADAL" clId="{5611DE92-1D3B-4B5D-9CFD-E3B68ED423B0}" dt="2018-10-24T00:13:05.704" v="24"/>
          <ac:spMkLst>
            <pc:docMk/>
            <pc:sldMk cId="2164213031" sldId="344"/>
            <ac:spMk id="11" creationId="{419501C6-F015-4273-AF88-E0F6C853899F}"/>
          </ac:spMkLst>
        </pc:spChg>
        <pc:spChg chg="del">
          <ac:chgData name="Mehar Pratap Singh" userId="b98189a4-05b1-42d3-b5a9-91889b8c86f9" providerId="ADAL" clId="{5611DE92-1D3B-4B5D-9CFD-E3B68ED423B0}" dt="2018-10-24T00:13:05.704" v="24"/>
          <ac:spMkLst>
            <pc:docMk/>
            <pc:sldMk cId="2164213031" sldId="344"/>
            <ac:spMk id="13" creationId="{CA677DB7-5829-45BD-9754-5EC484CC4253}"/>
          </ac:spMkLst>
        </pc:spChg>
      </pc:sldChg>
      <pc:sldChg chg="add del">
        <pc:chgData name="Mehar Pratap Singh" userId="b98189a4-05b1-42d3-b5a9-91889b8c86f9" providerId="ADAL" clId="{5611DE92-1D3B-4B5D-9CFD-E3B68ED423B0}" dt="2018-10-24T00:13:05.704" v="24"/>
        <pc:sldMkLst>
          <pc:docMk/>
          <pc:sldMk cId="3668020886" sldId="345"/>
        </pc:sldMkLst>
      </pc:sldChg>
      <pc:sldChg chg="modSp add del">
        <pc:chgData name="Mehar Pratap Singh" userId="b98189a4-05b1-42d3-b5a9-91889b8c86f9" providerId="ADAL" clId="{5611DE92-1D3B-4B5D-9CFD-E3B68ED423B0}" dt="2018-10-24T00:18:34.911" v="308" actId="20577"/>
        <pc:sldMkLst>
          <pc:docMk/>
          <pc:sldMk cId="1764139017" sldId="347"/>
        </pc:sldMkLst>
        <pc:spChg chg="mod">
          <ac:chgData name="Mehar Pratap Singh" userId="b98189a4-05b1-42d3-b5a9-91889b8c86f9" providerId="ADAL" clId="{5611DE92-1D3B-4B5D-9CFD-E3B68ED423B0}" dt="2018-10-24T00:17:53.860" v="241"/>
          <ac:spMkLst>
            <pc:docMk/>
            <pc:sldMk cId="1764139017" sldId="347"/>
            <ac:spMk id="2" creationId="{5B01709A-FFF8-9F4F-8832-1EBAD9905BD5}"/>
          </ac:spMkLst>
        </pc:spChg>
        <pc:spChg chg="mod">
          <ac:chgData name="Mehar Pratap Singh" userId="b98189a4-05b1-42d3-b5a9-91889b8c86f9" providerId="ADAL" clId="{5611DE92-1D3B-4B5D-9CFD-E3B68ED423B0}" dt="2018-10-24T00:18:34.911" v="308" actId="20577"/>
          <ac:spMkLst>
            <pc:docMk/>
            <pc:sldMk cId="1764139017" sldId="347"/>
            <ac:spMk id="4" creationId="{21323B85-9BBA-F04D-99A0-CDF476F718DE}"/>
          </ac:spMkLst>
        </pc:spChg>
      </pc:sldChg>
      <pc:sldChg chg="add del">
        <pc:chgData name="Mehar Pratap Singh" userId="b98189a4-05b1-42d3-b5a9-91889b8c86f9" providerId="ADAL" clId="{5611DE92-1D3B-4B5D-9CFD-E3B68ED423B0}" dt="2018-10-24T00:13:05.704" v="24"/>
        <pc:sldMkLst>
          <pc:docMk/>
          <pc:sldMk cId="2667689872" sldId="352"/>
        </pc:sldMkLst>
      </pc:sldChg>
      <pc:sldChg chg="add del">
        <pc:chgData name="Mehar Pratap Singh" userId="b98189a4-05b1-42d3-b5a9-91889b8c86f9" providerId="ADAL" clId="{5611DE92-1D3B-4B5D-9CFD-E3B68ED423B0}" dt="2018-10-24T00:13:05.704" v="24"/>
        <pc:sldMkLst>
          <pc:docMk/>
          <pc:sldMk cId="327267990" sldId="353"/>
        </pc:sldMkLst>
      </pc:sldChg>
      <pc:sldChg chg="add del">
        <pc:chgData name="Mehar Pratap Singh" userId="b98189a4-05b1-42d3-b5a9-91889b8c86f9" providerId="ADAL" clId="{5611DE92-1D3B-4B5D-9CFD-E3B68ED423B0}" dt="2018-10-24T00:13:05.704" v="24"/>
        <pc:sldMkLst>
          <pc:docMk/>
          <pc:sldMk cId="2857994852" sldId="354"/>
        </pc:sldMkLst>
      </pc:sldChg>
      <pc:sldChg chg="add del">
        <pc:chgData name="Mehar Pratap Singh" userId="b98189a4-05b1-42d3-b5a9-91889b8c86f9" providerId="ADAL" clId="{5611DE92-1D3B-4B5D-9CFD-E3B68ED423B0}" dt="2018-10-24T00:13:05.704" v="24"/>
        <pc:sldMkLst>
          <pc:docMk/>
          <pc:sldMk cId="2684733280" sldId="355"/>
        </pc:sldMkLst>
      </pc:sldChg>
      <pc:sldChg chg="add del">
        <pc:chgData name="Mehar Pratap Singh" userId="b98189a4-05b1-42d3-b5a9-91889b8c86f9" providerId="ADAL" clId="{5611DE92-1D3B-4B5D-9CFD-E3B68ED423B0}" dt="2018-10-24T00:13:05.704" v="24"/>
        <pc:sldMkLst>
          <pc:docMk/>
          <pc:sldMk cId="3399714002" sldId="356"/>
        </pc:sldMkLst>
      </pc:sldChg>
      <pc:sldChg chg="add del">
        <pc:chgData name="Mehar Pratap Singh" userId="b98189a4-05b1-42d3-b5a9-91889b8c86f9" providerId="ADAL" clId="{5611DE92-1D3B-4B5D-9CFD-E3B68ED423B0}" dt="2018-10-24T00:13:05.704" v="24"/>
        <pc:sldMkLst>
          <pc:docMk/>
          <pc:sldMk cId="3809947537" sldId="357"/>
        </pc:sldMkLst>
      </pc:sldChg>
      <pc:sldChg chg="add del">
        <pc:chgData name="Mehar Pratap Singh" userId="b98189a4-05b1-42d3-b5a9-91889b8c86f9" providerId="ADAL" clId="{5611DE92-1D3B-4B5D-9CFD-E3B68ED423B0}" dt="2018-10-24T00:13:05.704" v="24"/>
        <pc:sldMkLst>
          <pc:docMk/>
          <pc:sldMk cId="3515861138" sldId="359"/>
        </pc:sldMkLst>
      </pc:sldChg>
      <pc:sldChg chg="add del">
        <pc:chgData name="Mehar Pratap Singh" userId="b98189a4-05b1-42d3-b5a9-91889b8c86f9" providerId="ADAL" clId="{5611DE92-1D3B-4B5D-9CFD-E3B68ED423B0}" dt="2018-10-24T00:13:05.704" v="24"/>
        <pc:sldMkLst>
          <pc:docMk/>
          <pc:sldMk cId="3590966017" sldId="361"/>
        </pc:sldMkLst>
      </pc:sldChg>
      <pc:sldChg chg="add del">
        <pc:chgData name="Mehar Pratap Singh" userId="b98189a4-05b1-42d3-b5a9-91889b8c86f9" providerId="ADAL" clId="{5611DE92-1D3B-4B5D-9CFD-E3B68ED423B0}" dt="2018-10-24T00:13:05.704" v="24"/>
        <pc:sldMkLst>
          <pc:docMk/>
          <pc:sldMk cId="706655234" sldId="362"/>
        </pc:sldMkLst>
      </pc:sldChg>
      <pc:sldChg chg="add del">
        <pc:chgData name="Mehar Pratap Singh" userId="b98189a4-05b1-42d3-b5a9-91889b8c86f9" providerId="ADAL" clId="{5611DE92-1D3B-4B5D-9CFD-E3B68ED423B0}" dt="2018-10-24T00:13:05.704" v="24"/>
        <pc:sldMkLst>
          <pc:docMk/>
          <pc:sldMk cId="2859572583" sldId="364"/>
        </pc:sldMkLst>
      </pc:sldChg>
      <pc:sldChg chg="add del">
        <pc:chgData name="Mehar Pratap Singh" userId="b98189a4-05b1-42d3-b5a9-91889b8c86f9" providerId="ADAL" clId="{5611DE92-1D3B-4B5D-9CFD-E3B68ED423B0}" dt="2018-10-24T00:13:05.704" v="24"/>
        <pc:sldMkLst>
          <pc:docMk/>
          <pc:sldMk cId="2434367884" sldId="368"/>
        </pc:sldMkLst>
      </pc:sldChg>
      <pc:sldChg chg="add del">
        <pc:chgData name="Mehar Pratap Singh" userId="b98189a4-05b1-42d3-b5a9-91889b8c86f9" providerId="ADAL" clId="{5611DE92-1D3B-4B5D-9CFD-E3B68ED423B0}" dt="2018-10-24T00:13:05.704" v="24"/>
        <pc:sldMkLst>
          <pc:docMk/>
          <pc:sldMk cId="3405091623" sldId="370"/>
        </pc:sldMkLst>
      </pc:sldChg>
      <pc:sldChg chg="add del">
        <pc:chgData name="Mehar Pratap Singh" userId="b98189a4-05b1-42d3-b5a9-91889b8c86f9" providerId="ADAL" clId="{5611DE92-1D3B-4B5D-9CFD-E3B68ED423B0}" dt="2018-10-24T00:13:05.704" v="24"/>
        <pc:sldMkLst>
          <pc:docMk/>
          <pc:sldMk cId="3130989613" sldId="374"/>
        </pc:sldMkLst>
      </pc:sldChg>
      <pc:sldChg chg="add del">
        <pc:chgData name="Mehar Pratap Singh" userId="b98189a4-05b1-42d3-b5a9-91889b8c86f9" providerId="ADAL" clId="{5611DE92-1D3B-4B5D-9CFD-E3B68ED423B0}" dt="2018-10-24T00:13:05.704" v="24"/>
        <pc:sldMkLst>
          <pc:docMk/>
          <pc:sldMk cId="2988841457" sldId="375"/>
        </pc:sldMkLst>
      </pc:sldChg>
      <pc:sldChg chg="add del">
        <pc:chgData name="Mehar Pratap Singh" userId="b98189a4-05b1-42d3-b5a9-91889b8c86f9" providerId="ADAL" clId="{5611DE92-1D3B-4B5D-9CFD-E3B68ED423B0}" dt="2018-10-24T00:13:05.704" v="24"/>
        <pc:sldMkLst>
          <pc:docMk/>
          <pc:sldMk cId="2113519416" sldId="376"/>
        </pc:sldMkLst>
      </pc:sldChg>
      <pc:sldChg chg="add del">
        <pc:chgData name="Mehar Pratap Singh" userId="b98189a4-05b1-42d3-b5a9-91889b8c86f9" providerId="ADAL" clId="{5611DE92-1D3B-4B5D-9CFD-E3B68ED423B0}" dt="2018-10-24T00:13:05.704" v="24"/>
        <pc:sldMkLst>
          <pc:docMk/>
          <pc:sldMk cId="469991640" sldId="377"/>
        </pc:sldMkLst>
      </pc:sldChg>
      <pc:sldChg chg="add del">
        <pc:chgData name="Mehar Pratap Singh" userId="b98189a4-05b1-42d3-b5a9-91889b8c86f9" providerId="ADAL" clId="{5611DE92-1D3B-4B5D-9CFD-E3B68ED423B0}" dt="2018-10-24T00:13:05.704" v="24"/>
        <pc:sldMkLst>
          <pc:docMk/>
          <pc:sldMk cId="2729193868" sldId="378"/>
        </pc:sldMkLst>
      </pc:sldChg>
      <pc:sldChg chg="add del">
        <pc:chgData name="Mehar Pratap Singh" userId="b98189a4-05b1-42d3-b5a9-91889b8c86f9" providerId="ADAL" clId="{5611DE92-1D3B-4B5D-9CFD-E3B68ED423B0}" dt="2018-10-24T00:13:05.704" v="24"/>
        <pc:sldMkLst>
          <pc:docMk/>
          <pc:sldMk cId="1039355394" sldId="379"/>
        </pc:sldMkLst>
      </pc:sldChg>
      <pc:sldChg chg="add del">
        <pc:chgData name="Mehar Pratap Singh" userId="b98189a4-05b1-42d3-b5a9-91889b8c86f9" providerId="ADAL" clId="{5611DE92-1D3B-4B5D-9CFD-E3B68ED423B0}" dt="2018-10-24T00:13:05.704" v="24"/>
        <pc:sldMkLst>
          <pc:docMk/>
          <pc:sldMk cId="2931846050" sldId="380"/>
        </pc:sldMkLst>
      </pc:sldChg>
      <pc:sldChg chg="add del">
        <pc:chgData name="Mehar Pratap Singh" userId="b98189a4-05b1-42d3-b5a9-91889b8c86f9" providerId="ADAL" clId="{5611DE92-1D3B-4B5D-9CFD-E3B68ED423B0}" dt="2018-10-24T00:14:55.748" v="29"/>
        <pc:sldMkLst>
          <pc:docMk/>
          <pc:sldMk cId="2062136023" sldId="382"/>
        </pc:sldMkLst>
      </pc:sldChg>
      <pc:sldChg chg="add del">
        <pc:chgData name="Mehar Pratap Singh" userId="b98189a4-05b1-42d3-b5a9-91889b8c86f9" providerId="ADAL" clId="{5611DE92-1D3B-4B5D-9CFD-E3B68ED423B0}" dt="2018-10-24T00:14:55.748" v="29"/>
        <pc:sldMkLst>
          <pc:docMk/>
          <pc:sldMk cId="2486170333" sldId="383"/>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3T01:59:55.972"/>
    </inkml:context>
    <inkml:brush xml:id="br0">
      <inkml:brushProperty name="width" value="0.2" units="cm"/>
      <inkml:brushProperty name="height" value="0.2" units="cm"/>
    </inkml:brush>
  </inkml:definitions>
  <inkml:trace contextRef="#ctx0" brushRef="#br0">1 15 24575,'14'0'0,"-1"0"0,-5 0 0,-1 0 0,0 0 0,0 0 0,0 0 0,0 0 0,1 0 0,-1-3 0,0 2 0,1-2 0,-1 3 0,0 0 0,1 0 0,-1 0 0,0 0 0,1 0 0,-1 0 0,0 0 0,1-4 0,-1 3 0,0-2 0,0 3 0,1 0 0,-1 0 0,0 0 0,0 0 0,0 0 0,0 0 0,0 0 0,1 0 0,-1 0 0,0 0 0,0 0 0,1 0 0,-1 0 0,0 0 0,0 0 0,0 0 0,0 0 0,1 0 0,-1 0 0,0 0 0,0 0 0,0 0 0,0 0 0,0 0 0,0 0 0,1 0 0,-1 0 0,0 0 0,0 0 0,1 0 0,-1 0 0,0 0 0,0 0 0,1 0 0,-1 0 0,0 0 0,0 0 0,1 0 0,-1 0 0,0 0 0,1 0 0,-1 0 0,0 0 0,1 0 0,-1 0 0,1 0 0,-1 0 0,1 0 0,-1 0 0,1 0 0,-1 0 0,1 0 0,0 0 0,-1 0 0,1 0 0,-1 0 0,1 0 0,-1 0 0,1 0 0,-1 0 0,0 0 0,0 0 0,0 0 0,0 0 0,0 0 0,0 0 0,1 0 0,-1 0 0,0 0 0,0 0 0,0 0 0,0 0 0,1 0 0,-1 0 0,0 0 0,0 0 0,0 0 0,1 0 0,-1 0 0,0 0 0,1 0 0,-1 0 0,0 0 0,0 0 0,0 0 0,1 0 0,-1 0 0,0 0 0,1 0 0,-1 0 0,0 0 0,0 0 0,0 0 0,0 0 0,0 0 0,0 0 0,0 0 0,1 0 0,-1 0 0,0 0 0,0 0 0,0 0 0,0 0 0,0 0 0,0 0 0,-1 0 0,1 0 0,0 0 0,0 0 0,0 0 0,0 0 0,-3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3T03:05:11.699"/>
    </inkml:context>
    <inkml:brush xml:id="br0">
      <inkml:brushProperty name="width" value="0.2" units="cm"/>
      <inkml:brushProperty name="height" value="0.2" units="cm"/>
    </inkml:brush>
  </inkml:definitions>
  <inkml:trace contextRef="#ctx0" brushRef="#br0">1 35 24575,'15'0'0,"-1"0"0,-7 0 0,1 0 0,-1 0 0,0 0 0,1 0 0,-1 0 0,-3 4 0,3-3 0,-3 2 0,3-3 0,1 0 0,-4 4 0,3-3 0,-3 2 0,4-3 0,-1 0 0,1 0 0,-1 0 0,1 0 0,0 0 0,0 0 0,0 0 0,0 0 0,0 0 0,0 0 0,0 0 0,0 0 0,0 0 0,-1 0 0,1 0 0,-1 0 0,1 0 0,0 0 0,0 0 0,0 0 0,0 0 0,0 0 0,0 0 0,0 0 0,-1 0 0,1 0 0,-1 0 0,1 0 0,0 0 0,0 0 0,0 0 0,0 0 0,0 0 0,0 0 0,0 0 0,-1 0 0,1 0 0,-1 0 0,1 0 0,0 0 0,0 0 0,0 0 0,1 0 0,-1 0 0,0 0 0,-1 0 0,1 0 0,0 0 0,-1 0 0,1 0 0,0 0 0,0 0 0,0 0 0,0 0 0,0 0 0,0 0 0,0 0 0,1 0 0,-5 0 0,0 0 0</inkml:trace>
  <inkml:trace contextRef="#ctx0" brushRef="#br0" timeOffset="5439">720 51 24575,'22'0'0,"-1"0"0,-3 0 0,0 0 0,-5 0 0,-1 0 0,-3 0 0,-1 0 0,0 0 0,0 0 0,0 0 0,0 0 0,0 0 0,0 0 0,0 0 0,4 0 0,2 0 0,3 0 0,1 0 0,0 0 0,0 0 0,0 0 0,-4 0 0,2 0 0,-7 0 0,4 0 0,-5 0 0,0 0 0,0 0 0,0 0 0,-1 0 0,1 0 0,-1 0 0,2 0 0,-1 0 0,0 0 0,4 0 0,-3 0 0,8 0 0,-8 0 0,4 0 0,-5 0 0,0-4 0,0 4 0,0-4 0,0 4 0,0 0 0,0 0 0,-1 0 0,1 0 0,0-4 0,5 3 0,-4-2 0,7-1 0,-2 3 0,4-3 0,-5 4 0,4-4 0,-8 3 0,4-3 0,-5 4 0,0 0 0,0 0 0,0 0 0,-1 0 0,0 0 0,1 0 0,0 0 0,4 0 0,-2 0 0,6 0 0,-2 0 0,-1 0 0,4 0 0,-8 0 0,4 0 0,-5 0 0,0 0 0,0 0 0,0 0 0,0 0 0,0 0 0,-1 0 0,1 0 0,0 0 0,0 0 0,4 0 0,2 0 0,-1 0 0,4 0 0,-3 0 0,3 0 0,1 0 0,-4 0 0,-2 0 0,1 0 0,-4 0 0,3 0 0,-4 0 0,0 0 0,1 0 0,-1 0 0,0 0 0,0 0 0,0 0 0,4 4 0,-2-3 0,2 2 0,0-3 0,-2 0 0,6 0 0,-6 0 0,6 0 0,-7 0 0,8 0 0,-8 0 0,8 0 0,-8 0 0,8 0 0,-8 0 0,8 0 0,-8 0 0,8 0 0,-8 0 0,4 0 0,-5 0 0,0 0 0,0 0 0,0 0 0,0 0 0,0 0 0,0 0 0,0 0 0,0 0 0,0 0 0,5 0 0,-4 0 0,11 0 0,-10 0 0,6 0 0,-3 0 0,-4 0 0,8 0 0,-8 0 0,4 0 0,-1 0 0,-3 0 0,4 0 0,-5 0 0,4 0 0,-3 0 0,4 0 0,-1 0 0,-3 0 0,8 0 0,-8 0 0,4 0 0,-1 0 0,-3 0 0,4 0 0,-1 0 0,1 0 0,0 0 0,-1 0 0,0 0 0,-2 0 0,2 0 0,-4 0 0,0 0 0,0 0 0,0 0 0,0 0 0,0 0 0,1 0 0,3 0 0,-3 0 0,4 0 0,-5 0 0,4 0 0,-3 0 0,4 0 0,-1 0 0,-3 0 0,8 0 0,-8 0 0,8 0 0,-8-3 0,7 2 0,-7-3 0,3 4 0,-4 0 0,0 0 0,0 0 0,-1 0 0,1 0 0,0 0 0,4 0 0,2-4 0,3 3 0,1-3 0,5 4 0,-3 0 0,3 0 0,-10-3 0,4 2 0,-4-3 0,1 4 0,-2 0 0,-4 0 0,0 0 0,-1 0 0,1 0 0,0 0 0,0 0 0,4 0 0,2 0 0,-1 0 0,4 0 0,-4 0 0,5 0 0,-4 0 0,-2 0 0,-4 0 0,0 0 0,1 0 0,-1 0 0,0 0 0,-1 0 0,1 0 0,-1 0 0,1 0 0,0 4 0,0-3 0,4 2 0,2 1 0,4-3 0,0 3 0,-5-4 0,4 4 0,-8-3 0,4 3 0,-5-4 0,0 0 0,-4 4 0,3-4 0,-7 7 0,4-2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84AE2F-8FDE-5444-9806-1100CE3F719B}" type="datetimeFigureOut">
              <a:rPr lang="en-US" smtClean="0"/>
              <a:t>10/23/2018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B0C1FC-9703-584B-A673-CD1F71ACD4BA}" type="slidenum">
              <a:rPr lang="en-US" smtClean="0"/>
              <a:t>‹#›</a:t>
            </a:fld>
            <a:endParaRPr lang="en-US"/>
          </a:p>
        </p:txBody>
      </p:sp>
    </p:spTree>
    <p:extLst>
      <p:ext uri="{BB962C8B-B14F-4D97-AF65-F5344CB8AC3E}">
        <p14:creationId xmlns:p14="http://schemas.microsoft.com/office/powerpoint/2010/main" val="1066178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coming to the meetup and </a:t>
            </a:r>
            <a:r>
              <a:rPr lang="en-US" b="1" dirty="0"/>
              <a:t>supporting</a:t>
            </a:r>
            <a:r>
              <a:rPr lang="en-US" dirty="0"/>
              <a:t> our </a:t>
            </a:r>
            <a:r>
              <a:rPr lang="en-US" b="1" dirty="0"/>
              <a:t>community</a:t>
            </a:r>
            <a:r>
              <a:rPr lang="en-US" dirty="0"/>
              <a:t> here on the Eastside for the second time and the many more sessions to come in the future. Also, as you can see from the </a:t>
            </a:r>
            <a:r>
              <a:rPr lang="en-US" b="1" dirty="0"/>
              <a:t>code</a:t>
            </a:r>
            <a:r>
              <a:rPr lang="en-US" dirty="0"/>
              <a:t> written here the </a:t>
            </a:r>
            <a:r>
              <a:rPr lang="en-US" b="1" dirty="0"/>
              <a:t>theme</a:t>
            </a:r>
            <a:r>
              <a:rPr lang="en-US" dirty="0"/>
              <a:t> of today’s meetup is that as </a:t>
            </a:r>
            <a:r>
              <a:rPr lang="en-US" b="1" dirty="0"/>
              <a:t>analysts</a:t>
            </a:r>
            <a:r>
              <a:rPr lang="en-US" dirty="0"/>
              <a:t> and </a:t>
            </a:r>
            <a:r>
              <a:rPr lang="en-US" b="1" dirty="0"/>
              <a:t>data scientists</a:t>
            </a:r>
            <a:r>
              <a:rPr lang="en-US" dirty="0"/>
              <a:t> we love both Excel and R and use both as and when needed.</a:t>
            </a:r>
          </a:p>
        </p:txBody>
      </p:sp>
      <p:sp>
        <p:nvSpPr>
          <p:cNvPr id="4" name="Slide Number Placeholder 3"/>
          <p:cNvSpPr>
            <a:spLocks noGrp="1"/>
          </p:cNvSpPr>
          <p:nvPr>
            <p:ph type="sldNum" sz="quarter" idx="5"/>
          </p:nvPr>
        </p:nvSpPr>
        <p:spPr/>
        <p:txBody>
          <a:bodyPr/>
          <a:lstStyle/>
          <a:p>
            <a:fld id="{25B0C1FC-9703-584B-A673-CD1F71ACD4BA}" type="slidenum">
              <a:rPr lang="en-US" smtClean="0"/>
              <a:t>1</a:t>
            </a:fld>
            <a:endParaRPr lang="en-US"/>
          </a:p>
        </p:txBody>
      </p:sp>
    </p:spTree>
    <p:extLst>
      <p:ext uri="{BB962C8B-B14F-4D97-AF65-F5344CB8AC3E}">
        <p14:creationId xmlns:p14="http://schemas.microsoft.com/office/powerpoint/2010/main" val="781777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these are the parts where the effort sits. The assumption is we’ve all struggled with parts in excel and we’ll show some introductory level methods to get out of excel and toward automating those million dollar questions….</a:t>
            </a:r>
          </a:p>
        </p:txBody>
      </p:sp>
      <p:sp>
        <p:nvSpPr>
          <p:cNvPr id="4" name="Slide Number Placeholder 3"/>
          <p:cNvSpPr>
            <a:spLocks noGrp="1"/>
          </p:cNvSpPr>
          <p:nvPr>
            <p:ph type="sldNum" sz="quarter" idx="5"/>
          </p:nvPr>
        </p:nvSpPr>
        <p:spPr/>
        <p:txBody>
          <a:bodyPr/>
          <a:lstStyle/>
          <a:p>
            <a:fld id="{A8ED3D77-62BA-493F-AE70-8821C398F974}" type="slidenum">
              <a:rPr lang="en-GB" smtClean="0"/>
              <a:t>10</a:t>
            </a:fld>
            <a:endParaRPr lang="en-GB"/>
          </a:p>
        </p:txBody>
      </p:sp>
    </p:spTree>
    <p:extLst>
      <p:ext uri="{BB962C8B-B14F-4D97-AF65-F5344CB8AC3E}">
        <p14:creationId xmlns:p14="http://schemas.microsoft.com/office/powerpoint/2010/main" val="1239674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allows us to turn this coworker…</a:t>
            </a:r>
          </a:p>
          <a:p>
            <a:endParaRPr lang="en-US" dirty="0"/>
          </a:p>
        </p:txBody>
      </p:sp>
      <p:sp>
        <p:nvSpPr>
          <p:cNvPr id="4" name="Slide Number Placeholder 3"/>
          <p:cNvSpPr>
            <a:spLocks noGrp="1"/>
          </p:cNvSpPr>
          <p:nvPr>
            <p:ph type="sldNum" sz="quarter" idx="5"/>
          </p:nvPr>
        </p:nvSpPr>
        <p:spPr/>
        <p:txBody>
          <a:bodyPr/>
          <a:lstStyle/>
          <a:p>
            <a:fld id="{A8ED3D77-62BA-493F-AE70-8821C398F974}" type="slidenum">
              <a:rPr lang="en-GB" smtClean="0"/>
              <a:t>11</a:t>
            </a:fld>
            <a:endParaRPr lang="en-GB"/>
          </a:p>
        </p:txBody>
      </p:sp>
    </p:spTree>
    <p:extLst>
      <p:ext uri="{BB962C8B-B14F-4D97-AF65-F5344CB8AC3E}">
        <p14:creationId xmlns:p14="http://schemas.microsoft.com/office/powerpoint/2010/main" val="3015122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Into the coworker that ships 1 data set and 1 r script.</a:t>
            </a:r>
          </a:p>
        </p:txBody>
      </p:sp>
      <p:sp>
        <p:nvSpPr>
          <p:cNvPr id="4" name="Slide Number Placeholder 3"/>
          <p:cNvSpPr>
            <a:spLocks noGrp="1"/>
          </p:cNvSpPr>
          <p:nvPr>
            <p:ph type="sldNum" sz="quarter" idx="5"/>
          </p:nvPr>
        </p:nvSpPr>
        <p:spPr/>
        <p:txBody>
          <a:bodyPr/>
          <a:lstStyle/>
          <a:p>
            <a:fld id="{A8ED3D77-62BA-493F-AE70-8821C398F974}" type="slidenum">
              <a:rPr lang="en-GB" smtClean="0"/>
              <a:t>12</a:t>
            </a:fld>
            <a:endParaRPr lang="en-GB"/>
          </a:p>
        </p:txBody>
      </p:sp>
    </p:spTree>
    <p:extLst>
      <p:ext uri="{BB962C8B-B14F-4D97-AF65-F5344CB8AC3E}">
        <p14:creationId xmlns:p14="http://schemas.microsoft.com/office/powerpoint/2010/main" val="4029355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Rstudio</a:t>
            </a:r>
            <a:r>
              <a:rPr lang="en-US" dirty="0"/>
              <a:t> interface. It’s the application I use (and as I said, I’m my favorite subject.)</a:t>
            </a:r>
          </a:p>
          <a:p>
            <a:endParaRPr lang="en-US" dirty="0"/>
          </a:p>
          <a:p>
            <a:r>
              <a:rPr lang="en-US" dirty="0"/>
              <a:t>Cool, so how do we open a CSV? Steps are similar to excel in that all we need to do is Click click import. This is great for beginners…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5B0C1FC-9703-584B-A673-CD1F71ACD4BA}" type="slidenum">
              <a:rPr lang="en-US" smtClean="0"/>
              <a:t>14</a:t>
            </a:fld>
            <a:endParaRPr lang="en-US"/>
          </a:p>
        </p:txBody>
      </p:sp>
    </p:spTree>
    <p:extLst>
      <p:ext uri="{BB962C8B-B14F-4D97-AF65-F5344CB8AC3E}">
        <p14:creationId xmlns:p14="http://schemas.microsoft.com/office/powerpoint/2010/main" val="697353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As we get more advanced, we pull the files in through code. This becomes more important as we get more advanced, and need to pull in multiple files for bigger better analysis projects. </a:t>
            </a:r>
          </a:p>
        </p:txBody>
      </p:sp>
      <p:sp>
        <p:nvSpPr>
          <p:cNvPr id="4" name="Slide Number Placeholder 3"/>
          <p:cNvSpPr>
            <a:spLocks noGrp="1"/>
          </p:cNvSpPr>
          <p:nvPr>
            <p:ph type="sldNum" sz="quarter" idx="5"/>
          </p:nvPr>
        </p:nvSpPr>
        <p:spPr/>
        <p:txBody>
          <a:bodyPr/>
          <a:lstStyle/>
          <a:p>
            <a:fld id="{25B0C1FC-9703-584B-A673-CD1F71ACD4BA}" type="slidenum">
              <a:rPr lang="en-US" smtClean="0"/>
              <a:t>15</a:t>
            </a:fld>
            <a:endParaRPr lang="en-US"/>
          </a:p>
        </p:txBody>
      </p:sp>
    </p:spTree>
    <p:extLst>
      <p:ext uri="{BB962C8B-B14F-4D97-AF65-F5344CB8AC3E}">
        <p14:creationId xmlns:p14="http://schemas.microsoft.com/office/powerpoint/2010/main" val="2882383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through databases follow similar steps to excel, just without a pre-built form to fill out. </a:t>
            </a:r>
          </a:p>
          <a:p>
            <a:r>
              <a:rPr lang="en-US" dirty="0"/>
              <a:t>Here, I’m connecting to a </a:t>
            </a:r>
            <a:r>
              <a:rPr lang="en-US" dirty="0" err="1"/>
              <a:t>mysql</a:t>
            </a:r>
            <a:r>
              <a:rPr lang="en-US" dirty="0"/>
              <a:t>. If I pass this script to someone else, the can execute and collect the same information I do. </a:t>
            </a:r>
          </a:p>
          <a:p>
            <a:r>
              <a:rPr lang="en-US" dirty="0"/>
              <a:t>Note that we can also force security but asking for UN and PW with every connection.</a:t>
            </a:r>
          </a:p>
          <a:p>
            <a:r>
              <a:rPr lang="en-US" dirty="0"/>
              <a:t>Here, we connect to </a:t>
            </a:r>
            <a:r>
              <a:rPr lang="en-US" dirty="0" err="1"/>
              <a:t>mysql</a:t>
            </a:r>
            <a:r>
              <a:rPr lang="en-US" dirty="0"/>
              <a:t>, run a </a:t>
            </a:r>
            <a:r>
              <a:rPr lang="en-US" dirty="0" err="1"/>
              <a:t>sql</a:t>
            </a:r>
            <a:r>
              <a:rPr lang="en-US" dirty="0"/>
              <a:t> query, and store it in memory to be used for analysis. </a:t>
            </a:r>
          </a:p>
        </p:txBody>
      </p:sp>
      <p:sp>
        <p:nvSpPr>
          <p:cNvPr id="4" name="Slide Number Placeholder 3"/>
          <p:cNvSpPr>
            <a:spLocks noGrp="1"/>
          </p:cNvSpPr>
          <p:nvPr>
            <p:ph type="sldNum" sz="quarter" idx="5"/>
          </p:nvPr>
        </p:nvSpPr>
        <p:spPr/>
        <p:txBody>
          <a:bodyPr/>
          <a:lstStyle/>
          <a:p>
            <a:fld id="{A8ED3D77-62BA-493F-AE70-8821C398F974}" type="slidenum">
              <a:rPr lang="en-GB" smtClean="0"/>
              <a:t>16</a:t>
            </a:fld>
            <a:endParaRPr lang="en-GB"/>
          </a:p>
        </p:txBody>
      </p:sp>
    </p:spTree>
    <p:extLst>
      <p:ext uri="{BB962C8B-B14F-4D97-AF65-F5344CB8AC3E}">
        <p14:creationId xmlns:p14="http://schemas.microsoft.com/office/powerpoint/2010/main" val="3799863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Excel gurus impress folks by the ability to pivot data. Point and click, new aggregates! Let’s do that in R with a very simple data set</a:t>
            </a:r>
          </a:p>
          <a:p>
            <a:endParaRPr lang="en-US" dirty="0"/>
          </a:p>
        </p:txBody>
      </p:sp>
      <p:sp>
        <p:nvSpPr>
          <p:cNvPr id="4" name="Slide Number Placeholder 3"/>
          <p:cNvSpPr>
            <a:spLocks noGrp="1"/>
          </p:cNvSpPr>
          <p:nvPr>
            <p:ph type="sldNum" sz="quarter" idx="5"/>
          </p:nvPr>
        </p:nvSpPr>
        <p:spPr/>
        <p:txBody>
          <a:bodyPr/>
          <a:lstStyle/>
          <a:p>
            <a:fld id="{A8ED3D77-62BA-493F-AE70-8821C398F974}" type="slidenum">
              <a:rPr lang="en-GB" smtClean="0"/>
              <a:t>17</a:t>
            </a:fld>
            <a:endParaRPr lang="en-GB"/>
          </a:p>
        </p:txBody>
      </p:sp>
    </p:spTree>
    <p:extLst>
      <p:ext uri="{BB962C8B-B14F-4D97-AF65-F5344CB8AC3E}">
        <p14:creationId xmlns:p14="http://schemas.microsoft.com/office/powerpoint/2010/main" val="842236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personally, the biggest hurdle for me moving from Excel was getting used to not looking at the original dataset with each transformations happened.</a:t>
            </a:r>
          </a:p>
          <a:p>
            <a:endParaRPr lang="en-US" dirty="0"/>
          </a:p>
          <a:p>
            <a:r>
              <a:rPr lang="en-US" dirty="0"/>
              <a:t>Here I've </a:t>
            </a:r>
            <a:r>
              <a:rPr lang="en-US" dirty="0" err="1"/>
              <a:t>oaded</a:t>
            </a:r>
            <a:r>
              <a:rPr lang="en-US" dirty="0"/>
              <a:t> a dataset called “node count by deployment week”. </a:t>
            </a:r>
          </a:p>
          <a:p>
            <a:r>
              <a:rPr lang="en-US" dirty="0"/>
              <a:t>Contains a few hundred deployments of a thing, and how many “staging” nodes those things have. </a:t>
            </a:r>
          </a:p>
          <a:p>
            <a:r>
              <a:rPr lang="en-US" dirty="0"/>
              <a:t>We want to find if there’s anything odd with trends. With a few lines of code, I can add up how many staging nodes were around, making sure we can play with that "time" variable as actual dates.</a:t>
            </a:r>
          </a:p>
          <a:p>
            <a:endParaRPr lang="en-US" dirty="0"/>
          </a:p>
        </p:txBody>
      </p:sp>
      <p:sp>
        <p:nvSpPr>
          <p:cNvPr id="4" name="Slide Number Placeholder 3"/>
          <p:cNvSpPr>
            <a:spLocks noGrp="1"/>
          </p:cNvSpPr>
          <p:nvPr>
            <p:ph type="sldNum" sz="quarter" idx="5"/>
          </p:nvPr>
        </p:nvSpPr>
        <p:spPr/>
        <p:txBody>
          <a:bodyPr/>
          <a:lstStyle/>
          <a:p>
            <a:fld id="{25B0C1FC-9703-584B-A673-CD1F71ACD4BA}" type="slidenum">
              <a:rPr lang="en-US" smtClean="0"/>
              <a:t>18</a:t>
            </a:fld>
            <a:endParaRPr lang="en-US"/>
          </a:p>
        </p:txBody>
      </p:sp>
    </p:spTree>
    <p:extLst>
      <p:ext uri="{BB962C8B-B14F-4D97-AF65-F5344CB8AC3E}">
        <p14:creationId xmlns:p14="http://schemas.microsoft.com/office/powerpoint/2010/main" val="3001059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we’re used to the R language as opposed to the GUI and calculated columns, If there’s a summary metric, we can call it with </a:t>
            </a:r>
            <a:r>
              <a:rPr lang="en-US" dirty="0" err="1"/>
              <a:t>summarise</a:t>
            </a:r>
            <a:r>
              <a:rPr lang="en-US" dirty="0"/>
              <a:t>. </a:t>
            </a:r>
          </a:p>
          <a:p>
            <a:r>
              <a:rPr lang="en-US" dirty="0"/>
              <a:t>Here we expanded the pivot by adding two lines, one for count and one for average.</a:t>
            </a:r>
          </a:p>
          <a:p>
            <a:endParaRPr lang="en-US" dirty="0"/>
          </a:p>
          <a:p>
            <a:r>
              <a:rPr lang="en-US" dirty="0"/>
              <a:t>Yes I know I took the long way to make average, it’s because I wanted to show we can math different summaries against each other too. </a:t>
            </a:r>
          </a:p>
          <a:p>
            <a:endParaRPr lang="en-US" dirty="0"/>
          </a:p>
          <a:p>
            <a:r>
              <a:rPr lang="en-US" dirty="0"/>
              <a:t>Remember this average because we’re going to do some bad analysis against it.</a:t>
            </a:r>
          </a:p>
        </p:txBody>
      </p:sp>
      <p:sp>
        <p:nvSpPr>
          <p:cNvPr id="4" name="Slide Number Placeholder 3"/>
          <p:cNvSpPr>
            <a:spLocks noGrp="1"/>
          </p:cNvSpPr>
          <p:nvPr>
            <p:ph type="sldNum" sz="quarter" idx="5"/>
          </p:nvPr>
        </p:nvSpPr>
        <p:spPr/>
        <p:txBody>
          <a:bodyPr/>
          <a:lstStyle/>
          <a:p>
            <a:fld id="{A8ED3D77-62BA-493F-AE70-8821C398F974}" type="slidenum">
              <a:rPr lang="en-GB" smtClean="0"/>
              <a:t>19</a:t>
            </a:fld>
            <a:endParaRPr lang="en-GB"/>
          </a:p>
        </p:txBody>
      </p:sp>
    </p:spTree>
    <p:extLst>
      <p:ext uri="{BB962C8B-B14F-4D97-AF65-F5344CB8AC3E}">
        <p14:creationId xmlns:p14="http://schemas.microsoft.com/office/powerpoint/2010/main" val="2116278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real answer is "it depends" </a:t>
            </a:r>
          </a:p>
          <a:p>
            <a:r>
              <a:rPr lang="en-US" dirty="0"/>
              <a:t>If you filter in the data, you might removing rows/observations that can be useful later. </a:t>
            </a:r>
          </a:p>
          <a:p>
            <a:r>
              <a:rPr lang="en-US" dirty="0"/>
              <a:t>But when we’re handing pivot tables over to someone else, they mess with the filters and always forget how to set it back to the original.</a:t>
            </a:r>
          </a:p>
          <a:p>
            <a:r>
              <a:rPr lang="en-US" dirty="0"/>
              <a:t>Sometimes we need to take that power away from them.</a:t>
            </a:r>
          </a:p>
        </p:txBody>
      </p:sp>
      <p:sp>
        <p:nvSpPr>
          <p:cNvPr id="4" name="Slide Number Placeholder 3"/>
          <p:cNvSpPr>
            <a:spLocks noGrp="1"/>
          </p:cNvSpPr>
          <p:nvPr>
            <p:ph type="sldNum" sz="quarter" idx="5"/>
          </p:nvPr>
        </p:nvSpPr>
        <p:spPr/>
        <p:txBody>
          <a:bodyPr/>
          <a:lstStyle/>
          <a:p>
            <a:fld id="{A8ED3D77-62BA-493F-AE70-8821C398F974}" type="slidenum">
              <a:rPr lang="en-GB" smtClean="0"/>
              <a:t>20</a:t>
            </a:fld>
            <a:endParaRPr lang="en-GB"/>
          </a:p>
        </p:txBody>
      </p:sp>
    </p:spTree>
    <p:extLst>
      <p:ext uri="{BB962C8B-B14F-4D97-AF65-F5344CB8AC3E}">
        <p14:creationId xmlns:p14="http://schemas.microsoft.com/office/powerpoint/2010/main" val="85092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back ground about myself, I am the co-founder and CEO of ProCogia and we provide </a:t>
            </a:r>
            <a:r>
              <a:rPr lang="en-US" b="1" dirty="0"/>
              <a:t>data solutions consulting services</a:t>
            </a:r>
            <a:r>
              <a:rPr lang="en-US" dirty="0"/>
              <a:t>. I am an engineer from my past life and did my MBA from University of Washington. I have been using Excel and R for quite some time now and have experienced the </a:t>
            </a:r>
            <a:r>
              <a:rPr lang="en-US" b="1" dirty="0"/>
              <a:t>strengths and weaknesses </a:t>
            </a:r>
            <a:r>
              <a:rPr lang="en-US" dirty="0"/>
              <a:t>of each of the those 2 options. My </a:t>
            </a:r>
            <a:r>
              <a:rPr lang="en-US" b="1" dirty="0"/>
              <a:t>partner in crime </a:t>
            </a:r>
            <a:r>
              <a:rPr lang="en-US" dirty="0"/>
              <a:t>today is, Jason and now over to Jason to talk a bit about himself, Jason?</a:t>
            </a:r>
          </a:p>
        </p:txBody>
      </p:sp>
      <p:sp>
        <p:nvSpPr>
          <p:cNvPr id="4" name="Slide Number Placeholder 3"/>
          <p:cNvSpPr>
            <a:spLocks noGrp="1"/>
          </p:cNvSpPr>
          <p:nvPr>
            <p:ph type="sldNum" sz="quarter" idx="5"/>
          </p:nvPr>
        </p:nvSpPr>
        <p:spPr/>
        <p:txBody>
          <a:bodyPr/>
          <a:lstStyle/>
          <a:p>
            <a:fld id="{25B0C1FC-9703-584B-A673-CD1F71ACD4BA}" type="slidenum">
              <a:rPr lang="en-US" smtClean="0"/>
              <a:t>2</a:t>
            </a:fld>
            <a:endParaRPr lang="en-US"/>
          </a:p>
        </p:txBody>
      </p:sp>
    </p:spTree>
    <p:extLst>
      <p:ext uri="{BB962C8B-B14F-4D97-AF65-F5344CB8AC3E}">
        <p14:creationId xmlns:p14="http://schemas.microsoft.com/office/powerpoint/2010/main" val="726661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threw in one line to get rid of all the deployments that had only 1 of those nodes. The average changed significantly and now we have two weeks with odd behavior</a:t>
            </a:r>
          </a:p>
          <a:p>
            <a:endParaRPr lang="en-US" dirty="0"/>
          </a:p>
        </p:txBody>
      </p:sp>
      <p:sp>
        <p:nvSpPr>
          <p:cNvPr id="4" name="Slide Number Placeholder 3"/>
          <p:cNvSpPr>
            <a:spLocks noGrp="1"/>
          </p:cNvSpPr>
          <p:nvPr>
            <p:ph type="sldNum" sz="quarter" idx="5"/>
          </p:nvPr>
        </p:nvSpPr>
        <p:spPr/>
        <p:txBody>
          <a:bodyPr/>
          <a:lstStyle/>
          <a:p>
            <a:fld id="{25B0C1FC-9703-584B-A673-CD1F71ACD4BA}" type="slidenum">
              <a:rPr lang="en-US" smtClean="0"/>
              <a:t>21</a:t>
            </a:fld>
            <a:endParaRPr lang="en-US"/>
          </a:p>
        </p:txBody>
      </p:sp>
    </p:spTree>
    <p:extLst>
      <p:ext uri="{BB962C8B-B14F-4D97-AF65-F5344CB8AC3E}">
        <p14:creationId xmlns:p14="http://schemas.microsoft.com/office/powerpoint/2010/main" val="1542323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someone wanted just those, we throw a filter AFTER the pivot (aggregate / summarization), to call those out. </a:t>
            </a:r>
          </a:p>
          <a:p>
            <a:endParaRPr lang="en-US" dirty="0"/>
          </a:p>
          <a:p>
            <a:r>
              <a:rPr lang="en-US" dirty="0"/>
              <a:t>This is to say we can filter at any step of the process.</a:t>
            </a:r>
          </a:p>
        </p:txBody>
      </p:sp>
      <p:sp>
        <p:nvSpPr>
          <p:cNvPr id="4" name="Slide Number Placeholder 3"/>
          <p:cNvSpPr>
            <a:spLocks noGrp="1"/>
          </p:cNvSpPr>
          <p:nvPr>
            <p:ph type="sldNum" sz="quarter" idx="5"/>
          </p:nvPr>
        </p:nvSpPr>
        <p:spPr/>
        <p:txBody>
          <a:bodyPr/>
          <a:lstStyle/>
          <a:p>
            <a:fld id="{25B0C1FC-9703-584B-A673-CD1F71ACD4BA}" type="slidenum">
              <a:rPr lang="en-US" smtClean="0"/>
              <a:t>22</a:t>
            </a:fld>
            <a:endParaRPr lang="en-US"/>
          </a:p>
        </p:txBody>
      </p:sp>
    </p:spTree>
    <p:extLst>
      <p:ext uri="{BB962C8B-B14F-4D97-AF65-F5344CB8AC3E}">
        <p14:creationId xmlns:p14="http://schemas.microsoft.com/office/powerpoint/2010/main" val="647091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Pictures speak a thousand words and we know feeding someone a table of data is hard to read.</a:t>
            </a:r>
          </a:p>
          <a:p>
            <a:r>
              <a:rPr lang="en-US" dirty="0"/>
              <a:t>So we build them pictures.</a:t>
            </a:r>
          </a:p>
          <a:p>
            <a:endParaRPr lang="en-US" dirty="0"/>
          </a:p>
          <a:p>
            <a:r>
              <a:rPr lang="en-US" dirty="0"/>
              <a:t>But first a little trick. </a:t>
            </a:r>
          </a:p>
        </p:txBody>
      </p:sp>
      <p:sp>
        <p:nvSpPr>
          <p:cNvPr id="4" name="Slide Number Placeholder 3"/>
          <p:cNvSpPr>
            <a:spLocks noGrp="1"/>
          </p:cNvSpPr>
          <p:nvPr>
            <p:ph type="sldNum" sz="quarter" idx="5"/>
          </p:nvPr>
        </p:nvSpPr>
        <p:spPr/>
        <p:txBody>
          <a:bodyPr/>
          <a:lstStyle/>
          <a:p>
            <a:fld id="{A8ED3D77-62BA-493F-AE70-8821C398F974}" type="slidenum">
              <a:rPr lang="en-GB" smtClean="0"/>
              <a:t>23</a:t>
            </a:fld>
            <a:endParaRPr lang="en-GB"/>
          </a:p>
        </p:txBody>
      </p:sp>
    </p:spTree>
    <p:extLst>
      <p:ext uri="{BB962C8B-B14F-4D97-AF65-F5344CB8AC3E}">
        <p14:creationId xmlns:p14="http://schemas.microsoft.com/office/powerpoint/2010/main" val="1120973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imagined scenario the business has accepted this aggregate as truth </a:t>
            </a:r>
          </a:p>
          <a:p>
            <a:r>
              <a:rPr lang="en-US" dirty="0"/>
              <a:t>Which means we don’t need to keep running the same long script over and over</a:t>
            </a:r>
          </a:p>
          <a:p>
            <a:r>
              <a:rPr lang="en-US" dirty="0"/>
              <a:t>Assign it to a data frame to save yourself from redundant code or making future typos</a:t>
            </a:r>
          </a:p>
        </p:txBody>
      </p:sp>
      <p:sp>
        <p:nvSpPr>
          <p:cNvPr id="4" name="Slide Number Placeholder 3"/>
          <p:cNvSpPr>
            <a:spLocks noGrp="1"/>
          </p:cNvSpPr>
          <p:nvPr>
            <p:ph type="sldNum" sz="quarter" idx="5"/>
          </p:nvPr>
        </p:nvSpPr>
        <p:spPr/>
        <p:txBody>
          <a:bodyPr/>
          <a:lstStyle/>
          <a:p>
            <a:fld id="{25B0C1FC-9703-584B-A673-CD1F71ACD4BA}" type="slidenum">
              <a:rPr lang="en-US" smtClean="0"/>
              <a:t>24</a:t>
            </a:fld>
            <a:endParaRPr lang="en-US"/>
          </a:p>
        </p:txBody>
      </p:sp>
    </p:spTree>
    <p:extLst>
      <p:ext uri="{BB962C8B-B14F-4D97-AF65-F5344CB8AC3E}">
        <p14:creationId xmlns:p14="http://schemas.microsoft.com/office/powerpoint/2010/main" val="3005674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take that data, set the stage for a plot, then give it places to go.</a:t>
            </a:r>
          </a:p>
          <a:p>
            <a:endParaRPr lang="en-US" dirty="0"/>
          </a:p>
          <a:p>
            <a:r>
              <a:rPr lang="en-US" dirty="0"/>
              <a:t>Who remembers from previous meetup talk; what parts of this code does what? And I’m patient enough to wait for an answer. </a:t>
            </a:r>
          </a:p>
        </p:txBody>
      </p:sp>
      <p:sp>
        <p:nvSpPr>
          <p:cNvPr id="4" name="Slide Number Placeholder 3"/>
          <p:cNvSpPr>
            <a:spLocks noGrp="1"/>
          </p:cNvSpPr>
          <p:nvPr>
            <p:ph type="sldNum" sz="quarter" idx="5"/>
          </p:nvPr>
        </p:nvSpPr>
        <p:spPr/>
        <p:txBody>
          <a:bodyPr/>
          <a:lstStyle/>
          <a:p>
            <a:fld id="{25B0C1FC-9703-584B-A673-CD1F71ACD4BA}" type="slidenum">
              <a:rPr lang="en-US" smtClean="0"/>
              <a:t>25</a:t>
            </a:fld>
            <a:endParaRPr lang="en-US"/>
          </a:p>
        </p:txBody>
      </p:sp>
    </p:spTree>
    <p:extLst>
      <p:ext uri="{BB962C8B-B14F-4D97-AF65-F5344CB8AC3E}">
        <p14:creationId xmlns:p14="http://schemas.microsoft.com/office/powerpoint/2010/main" val="1785258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so this works to fulfill building a graph, but we all know VPs want PRETTY graphs so lets do that.</a:t>
            </a:r>
          </a:p>
        </p:txBody>
      </p:sp>
      <p:sp>
        <p:nvSpPr>
          <p:cNvPr id="4" name="Slide Number Placeholder 3"/>
          <p:cNvSpPr>
            <a:spLocks noGrp="1"/>
          </p:cNvSpPr>
          <p:nvPr>
            <p:ph type="sldNum" sz="quarter" idx="5"/>
          </p:nvPr>
        </p:nvSpPr>
        <p:spPr/>
        <p:txBody>
          <a:bodyPr/>
          <a:lstStyle/>
          <a:p>
            <a:fld id="{25B0C1FC-9703-584B-A673-CD1F71ACD4BA}" type="slidenum">
              <a:rPr lang="en-US" smtClean="0"/>
              <a:t>26</a:t>
            </a:fld>
            <a:endParaRPr lang="en-US"/>
          </a:p>
        </p:txBody>
      </p:sp>
    </p:spTree>
    <p:extLst>
      <p:ext uri="{BB962C8B-B14F-4D97-AF65-F5344CB8AC3E}">
        <p14:creationId xmlns:p14="http://schemas.microsoft.com/office/powerpoint/2010/main" val="2447946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bam, we have something they want to look at in a presentation.</a:t>
            </a:r>
          </a:p>
          <a:p>
            <a:r>
              <a:rPr lang="en-US" dirty="0"/>
              <a:t>Adding a few lines of code changes the way this looks!</a:t>
            </a:r>
          </a:p>
          <a:p>
            <a:endParaRPr lang="en-US" dirty="0"/>
          </a:p>
          <a:p>
            <a:r>
              <a:rPr lang="en-US" dirty="0"/>
              <a:t>Can someone to call out what each of these highlighted sections does?</a:t>
            </a:r>
          </a:p>
          <a:p>
            <a:endParaRPr lang="en-US" dirty="0"/>
          </a:p>
          <a:p>
            <a:endParaRPr lang="en-US" dirty="0"/>
          </a:p>
        </p:txBody>
      </p:sp>
      <p:sp>
        <p:nvSpPr>
          <p:cNvPr id="4" name="Slide Number Placeholder 3"/>
          <p:cNvSpPr>
            <a:spLocks noGrp="1"/>
          </p:cNvSpPr>
          <p:nvPr>
            <p:ph type="sldNum" sz="quarter" idx="5"/>
          </p:nvPr>
        </p:nvSpPr>
        <p:spPr/>
        <p:txBody>
          <a:bodyPr/>
          <a:lstStyle/>
          <a:p>
            <a:fld id="{25B0C1FC-9703-584B-A673-CD1F71ACD4BA}" type="slidenum">
              <a:rPr lang="en-US" smtClean="0"/>
              <a:t>27</a:t>
            </a:fld>
            <a:endParaRPr lang="en-US"/>
          </a:p>
        </p:txBody>
      </p:sp>
    </p:spTree>
    <p:extLst>
      <p:ext uri="{BB962C8B-B14F-4D97-AF65-F5344CB8AC3E}">
        <p14:creationId xmlns:p14="http://schemas.microsoft.com/office/powerpoint/2010/main" val="3366838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color of the line to brand this in my company color</a:t>
            </a:r>
          </a:p>
          <a:p>
            <a:r>
              <a:rPr lang="en-US" dirty="0"/>
              <a:t>The theme to change the background palette. (there are something like 20 pre-built themes)</a:t>
            </a:r>
          </a:p>
          <a:p>
            <a:r>
              <a:rPr lang="en-US" dirty="0"/>
              <a:t>“labs” lets us easily add labels, subtitles, and captions.</a:t>
            </a:r>
          </a:p>
        </p:txBody>
      </p:sp>
      <p:sp>
        <p:nvSpPr>
          <p:cNvPr id="4" name="Slide Number Placeholder 3"/>
          <p:cNvSpPr>
            <a:spLocks noGrp="1"/>
          </p:cNvSpPr>
          <p:nvPr>
            <p:ph type="sldNum" sz="quarter" idx="5"/>
          </p:nvPr>
        </p:nvSpPr>
        <p:spPr/>
        <p:txBody>
          <a:bodyPr/>
          <a:lstStyle/>
          <a:p>
            <a:fld id="{25B0C1FC-9703-584B-A673-CD1F71ACD4BA}" type="slidenum">
              <a:rPr lang="en-US" smtClean="0"/>
              <a:t>28</a:t>
            </a:fld>
            <a:endParaRPr lang="en-US"/>
          </a:p>
        </p:txBody>
      </p:sp>
    </p:spTree>
    <p:extLst>
      <p:ext uri="{BB962C8B-B14F-4D97-AF65-F5344CB8AC3E}">
        <p14:creationId xmlns:p14="http://schemas.microsoft.com/office/powerpoint/2010/main" val="3462727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resources to get folks on their journey, I particularly like the R4DS book and community.</a:t>
            </a:r>
          </a:p>
        </p:txBody>
      </p:sp>
      <p:sp>
        <p:nvSpPr>
          <p:cNvPr id="4" name="Slide Number Placeholder 3"/>
          <p:cNvSpPr>
            <a:spLocks noGrp="1"/>
          </p:cNvSpPr>
          <p:nvPr>
            <p:ph type="sldNum" sz="quarter" idx="5"/>
          </p:nvPr>
        </p:nvSpPr>
        <p:spPr/>
        <p:txBody>
          <a:bodyPr/>
          <a:lstStyle/>
          <a:p>
            <a:fld id="{25B0C1FC-9703-584B-A673-CD1F71ACD4BA}" type="slidenum">
              <a:rPr lang="en-US" smtClean="0"/>
              <a:t>29</a:t>
            </a:fld>
            <a:endParaRPr lang="en-US"/>
          </a:p>
        </p:txBody>
      </p:sp>
    </p:spTree>
    <p:extLst>
      <p:ext uri="{BB962C8B-B14F-4D97-AF65-F5344CB8AC3E}">
        <p14:creationId xmlns:p14="http://schemas.microsoft.com/office/powerpoint/2010/main" val="1909002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 handing over to DAA so that she can talk about DAA Seattle Symposium</a:t>
            </a:r>
          </a:p>
        </p:txBody>
      </p:sp>
      <p:sp>
        <p:nvSpPr>
          <p:cNvPr id="4" name="Slide Number Placeholder 3"/>
          <p:cNvSpPr>
            <a:spLocks noGrp="1"/>
          </p:cNvSpPr>
          <p:nvPr>
            <p:ph type="sldNum" sz="quarter" idx="5"/>
          </p:nvPr>
        </p:nvSpPr>
        <p:spPr/>
        <p:txBody>
          <a:bodyPr/>
          <a:lstStyle/>
          <a:p>
            <a:fld id="{25B0C1FC-9703-584B-A673-CD1F71ACD4BA}" type="slidenum">
              <a:rPr lang="en-US" smtClean="0"/>
              <a:t>30</a:t>
            </a:fld>
            <a:endParaRPr lang="en-US"/>
          </a:p>
        </p:txBody>
      </p:sp>
    </p:spTree>
    <p:extLst>
      <p:ext uri="{BB962C8B-B14F-4D97-AF65-F5344CB8AC3E}">
        <p14:creationId xmlns:p14="http://schemas.microsoft.com/office/powerpoint/2010/main" val="1720423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Jason talks about himself and hands it back to Mehar</a:t>
            </a:r>
          </a:p>
        </p:txBody>
      </p:sp>
      <p:sp>
        <p:nvSpPr>
          <p:cNvPr id="4" name="Slide Number Placeholder 3"/>
          <p:cNvSpPr>
            <a:spLocks noGrp="1"/>
          </p:cNvSpPr>
          <p:nvPr>
            <p:ph type="sldNum" sz="quarter" idx="5"/>
          </p:nvPr>
        </p:nvSpPr>
        <p:spPr/>
        <p:txBody>
          <a:bodyPr/>
          <a:lstStyle/>
          <a:p>
            <a:fld id="{25B0C1FC-9703-584B-A673-CD1F71ACD4BA}" type="slidenum">
              <a:rPr lang="en-US" smtClean="0"/>
              <a:t>3</a:t>
            </a:fld>
            <a:endParaRPr lang="en-US"/>
          </a:p>
        </p:txBody>
      </p:sp>
    </p:spTree>
    <p:extLst>
      <p:ext uri="{BB962C8B-B14F-4D97-AF65-F5344CB8AC3E}">
        <p14:creationId xmlns:p14="http://schemas.microsoft.com/office/powerpoint/2010/main" val="1174436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Speakers include: Zack Mazzoncini – Data Story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CFE7BA-C956-4A44-A36D-08B5BCC75A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80176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Jason talks about himself and hands it back to Mehar</a:t>
            </a:r>
          </a:p>
        </p:txBody>
      </p:sp>
      <p:sp>
        <p:nvSpPr>
          <p:cNvPr id="4" name="Slide Number Placeholder 3"/>
          <p:cNvSpPr>
            <a:spLocks noGrp="1"/>
          </p:cNvSpPr>
          <p:nvPr>
            <p:ph type="sldNum" sz="quarter" idx="5"/>
          </p:nvPr>
        </p:nvSpPr>
        <p:spPr/>
        <p:txBody>
          <a:bodyPr/>
          <a:lstStyle/>
          <a:p>
            <a:fld id="{25B0C1FC-9703-584B-A673-CD1F71ACD4BA}" type="slidenum">
              <a:rPr lang="en-US" smtClean="0"/>
              <a:t>4</a:t>
            </a:fld>
            <a:endParaRPr lang="en-US"/>
          </a:p>
        </p:txBody>
      </p:sp>
    </p:spTree>
    <p:extLst>
      <p:ext uri="{BB962C8B-B14F-4D97-AF65-F5344CB8AC3E}">
        <p14:creationId xmlns:p14="http://schemas.microsoft.com/office/powerpoint/2010/main" val="4165967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Jason, But before we go any further, please do a </a:t>
            </a:r>
            <a:r>
              <a:rPr lang="en-US" b="1" dirty="0"/>
              <a:t>show of hands </a:t>
            </a:r>
            <a:r>
              <a:rPr lang="en-US" dirty="0"/>
              <a:t>on who all here has used Excel? That was a trick question I am sure each one of you has worked on it and that one single thing is probably the most distinguishable aspect abut Excel. Its </a:t>
            </a:r>
            <a:r>
              <a:rPr lang="en-US" b="1" dirty="0"/>
              <a:t>ease of use and simplicity </a:t>
            </a:r>
            <a:r>
              <a:rPr lang="en-US" dirty="0"/>
              <a:t>are really appealing. But you are not here to listen about just the good stuff about it and I am going to try to play nice to Microsoft as they are one of the main sponsors for our R meetups. But looking at the next slide, it is going to be a bit tough to be nice to Microsoft</a:t>
            </a:r>
          </a:p>
        </p:txBody>
      </p:sp>
      <p:sp>
        <p:nvSpPr>
          <p:cNvPr id="4" name="Slide Number Placeholder 3"/>
          <p:cNvSpPr>
            <a:spLocks noGrp="1"/>
          </p:cNvSpPr>
          <p:nvPr>
            <p:ph type="sldNum" sz="quarter" idx="5"/>
          </p:nvPr>
        </p:nvSpPr>
        <p:spPr/>
        <p:txBody>
          <a:bodyPr/>
          <a:lstStyle/>
          <a:p>
            <a:fld id="{A8ED3D77-62BA-493F-AE70-8821C398F974}" type="slidenum">
              <a:rPr lang="en-GB" smtClean="0"/>
              <a:t>5</a:t>
            </a:fld>
            <a:endParaRPr lang="en-GB"/>
          </a:p>
        </p:txBody>
      </p:sp>
    </p:spTree>
    <p:extLst>
      <p:ext uri="{BB962C8B-B14F-4D97-AF65-F5344CB8AC3E}">
        <p14:creationId xmlns:p14="http://schemas.microsoft.com/office/powerpoint/2010/main" val="2959831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Also doing another </a:t>
            </a:r>
            <a:r>
              <a:rPr lang="en-US" sz="1200" b="1" dirty="0"/>
              <a:t>show of hands </a:t>
            </a:r>
            <a:r>
              <a:rPr lang="en-US" sz="1200" dirty="0"/>
              <a:t>in case you have come across at least one of the above issues. Let us take a moment to hear about what particular pain points people have experienced in the past. For me personally I have 3 major issues with Excel –</a:t>
            </a:r>
          </a:p>
          <a:p>
            <a:pPr algn="l"/>
            <a:r>
              <a:rPr lang="en-US" sz="1200" b="1" dirty="0"/>
              <a:t>Scalability</a:t>
            </a:r>
            <a:r>
              <a:rPr lang="en-US" sz="1200" dirty="0"/>
              <a:t> – Excel does not handle big data sets well. In theory, Excel can hold 1M+ rows and 16K+ columns of data, but in practice it slows down tremendously when using just a fraction of all those cells.</a:t>
            </a:r>
            <a:endParaRPr lang="en-GB" sz="1200" dirty="0"/>
          </a:p>
          <a:p>
            <a:r>
              <a:rPr lang="en-US" sz="1200" b="1" dirty="0"/>
              <a:t>Math-ability</a:t>
            </a:r>
            <a:r>
              <a:rPr lang="en-US" sz="1200" dirty="0"/>
              <a:t> – Excel does not offer robust statistical functionality. A simple statistical task like creating a histogram is surprisingly labor-intensive in Excel. More advanced procedures like multiple regression usually require paid add-on packages.</a:t>
            </a:r>
            <a:endParaRPr lang="en-GB" sz="1200" dirty="0"/>
          </a:p>
          <a:p>
            <a:r>
              <a:rPr lang="en-US" sz="1200" b="1" dirty="0"/>
              <a:t>Clean-ability</a:t>
            </a:r>
            <a:r>
              <a:rPr lang="en-US" sz="1200" dirty="0"/>
              <a:t> – Excel does not do well with complex or sloppy data. Sometimes your raw data is not well structured.</a:t>
            </a:r>
          </a:p>
          <a:p>
            <a:endParaRPr lang="en-US" dirty="0"/>
          </a:p>
          <a:p>
            <a:r>
              <a:rPr lang="en-US" dirty="0"/>
              <a:t>What we have seen with our </a:t>
            </a:r>
            <a:r>
              <a:rPr lang="en-US" b="1" dirty="0"/>
              <a:t>clients</a:t>
            </a:r>
            <a:r>
              <a:rPr lang="en-US" dirty="0"/>
              <a:t> is that once you get into this situation then you are ready to move on to something a bit more </a:t>
            </a:r>
            <a:r>
              <a:rPr lang="en-US" b="1" dirty="0"/>
              <a:t>sophisticated</a:t>
            </a:r>
            <a:r>
              <a:rPr lang="en-US" dirty="0"/>
              <a:t>. To give you an </a:t>
            </a:r>
            <a:r>
              <a:rPr lang="en-US" b="1" dirty="0"/>
              <a:t>example</a:t>
            </a:r>
            <a:r>
              <a:rPr lang="en-US" dirty="0"/>
              <a:t> we helped a client redo their big </a:t>
            </a:r>
            <a:r>
              <a:rPr lang="en-US" b="1" dirty="0"/>
              <a:t>excel macros </a:t>
            </a:r>
            <a:r>
              <a:rPr lang="en-US" dirty="0"/>
              <a:t>into programmatic tools. There are many options but there are 2 that are used predominantly – </a:t>
            </a:r>
            <a:r>
              <a:rPr lang="en-US" b="1" dirty="0"/>
              <a:t>R or Python</a:t>
            </a:r>
            <a:r>
              <a:rPr lang="en-US" dirty="0"/>
              <a:t>, since this is a R meetup we will be talking about R. so let us get to the next slide.</a:t>
            </a:r>
          </a:p>
        </p:txBody>
      </p:sp>
      <p:sp>
        <p:nvSpPr>
          <p:cNvPr id="4" name="Slide Number Placeholder 3"/>
          <p:cNvSpPr>
            <a:spLocks noGrp="1"/>
          </p:cNvSpPr>
          <p:nvPr>
            <p:ph type="sldNum" sz="quarter" idx="5"/>
          </p:nvPr>
        </p:nvSpPr>
        <p:spPr/>
        <p:txBody>
          <a:bodyPr/>
          <a:lstStyle/>
          <a:p>
            <a:fld id="{A8ED3D77-62BA-493F-AE70-8821C398F974}" type="slidenum">
              <a:rPr lang="en-GB" smtClean="0"/>
              <a:t>6</a:t>
            </a:fld>
            <a:endParaRPr lang="en-GB"/>
          </a:p>
        </p:txBody>
      </p:sp>
    </p:spTree>
    <p:extLst>
      <p:ext uri="{BB962C8B-B14F-4D97-AF65-F5344CB8AC3E}">
        <p14:creationId xmlns:p14="http://schemas.microsoft.com/office/powerpoint/2010/main" val="3504358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Since R has a bit of a </a:t>
            </a:r>
            <a:r>
              <a:rPr lang="en-US" b="1" dirty="0"/>
              <a:t>learning curve</a:t>
            </a:r>
            <a:r>
              <a:rPr lang="en-US" dirty="0"/>
              <a:t>. We can basically divide it into 3 parts. First one is </a:t>
            </a:r>
            <a:r>
              <a:rPr lang="en-US" b="1" dirty="0"/>
              <a:t>ingestion</a:t>
            </a:r>
            <a:r>
              <a:rPr lang="en-US" dirty="0"/>
              <a:t> of data and this is where we bring in external data and clean and pre process for analysis. After analysis we need to share the output of that analysis using visualization. For today, we will be mainly focusing on the Analysis piece and basic visualization and for that I will hand it over to Jason…..</a:t>
            </a:r>
          </a:p>
        </p:txBody>
      </p:sp>
      <p:sp>
        <p:nvSpPr>
          <p:cNvPr id="4" name="Slide Number Placeholder 3"/>
          <p:cNvSpPr>
            <a:spLocks noGrp="1"/>
          </p:cNvSpPr>
          <p:nvPr>
            <p:ph type="sldNum" sz="quarter" idx="5"/>
          </p:nvPr>
        </p:nvSpPr>
        <p:spPr/>
        <p:txBody>
          <a:bodyPr/>
          <a:lstStyle/>
          <a:p>
            <a:fld id="{A8ED3D77-62BA-493F-AE70-8821C398F974}" type="slidenum">
              <a:rPr lang="en-GB" smtClean="0"/>
              <a:t>7</a:t>
            </a:fld>
            <a:endParaRPr lang="en-GB"/>
          </a:p>
        </p:txBody>
      </p:sp>
    </p:spTree>
    <p:extLst>
      <p:ext uri="{BB962C8B-B14F-4D97-AF65-F5344CB8AC3E}">
        <p14:creationId xmlns:p14="http://schemas.microsoft.com/office/powerpoint/2010/main" val="677921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talk about my own journey. I ran along this non-geek line for a long time, I even remember telling someone ~ 8 years ago “What you’re doing in R I can do in Excel.” </a:t>
            </a:r>
          </a:p>
          <a:p>
            <a:r>
              <a:rPr lang="en-US" dirty="0"/>
              <a:t>I owe then an apology. </a:t>
            </a:r>
          </a:p>
          <a:p>
            <a:endParaRPr lang="en-US" dirty="0"/>
          </a:p>
          <a:p>
            <a:r>
              <a:rPr lang="en-US" dirty="0"/>
              <a:t>Mostly why R for me? I can automate and build a reproducible workflow. </a:t>
            </a:r>
          </a:p>
        </p:txBody>
      </p:sp>
      <p:sp>
        <p:nvSpPr>
          <p:cNvPr id="4" name="Slide Number Placeholder 3"/>
          <p:cNvSpPr>
            <a:spLocks noGrp="1"/>
          </p:cNvSpPr>
          <p:nvPr>
            <p:ph type="sldNum" sz="quarter" idx="5"/>
          </p:nvPr>
        </p:nvSpPr>
        <p:spPr/>
        <p:txBody>
          <a:bodyPr/>
          <a:lstStyle/>
          <a:p>
            <a:fld id="{25B0C1FC-9703-584B-A673-CD1F71ACD4BA}" type="slidenum">
              <a:rPr lang="en-US" smtClean="0"/>
              <a:t>8</a:t>
            </a:fld>
            <a:endParaRPr lang="en-US"/>
          </a:p>
        </p:txBody>
      </p:sp>
    </p:spTree>
    <p:extLst>
      <p:ext uri="{BB962C8B-B14F-4D97-AF65-F5344CB8AC3E}">
        <p14:creationId xmlns:p14="http://schemas.microsoft.com/office/powerpoint/2010/main" val="220609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Borrowed from twitter, I agree with the workflow. We’re going to focus on the center parts of this, data question and data answer</a:t>
            </a:r>
          </a:p>
        </p:txBody>
      </p:sp>
      <p:sp>
        <p:nvSpPr>
          <p:cNvPr id="4" name="Slide Number Placeholder 3"/>
          <p:cNvSpPr>
            <a:spLocks noGrp="1"/>
          </p:cNvSpPr>
          <p:nvPr>
            <p:ph type="sldNum" sz="quarter" idx="5"/>
          </p:nvPr>
        </p:nvSpPr>
        <p:spPr/>
        <p:txBody>
          <a:bodyPr/>
          <a:lstStyle/>
          <a:p>
            <a:fld id="{25B0C1FC-9703-584B-A673-CD1F71ACD4BA}" type="slidenum">
              <a:rPr lang="en-US" smtClean="0"/>
              <a:t>9</a:t>
            </a:fld>
            <a:endParaRPr lang="en-US"/>
          </a:p>
        </p:txBody>
      </p:sp>
    </p:spTree>
    <p:extLst>
      <p:ext uri="{BB962C8B-B14F-4D97-AF65-F5344CB8AC3E}">
        <p14:creationId xmlns:p14="http://schemas.microsoft.com/office/powerpoint/2010/main" val="813774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F76BE500-E16E-6044-9A09-1CE8D0C15FAB}" type="datetimeFigureOut">
              <a:rPr lang="en-US" smtClean="0"/>
              <a:t>10/23/2018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65AB4F-7D93-EC46-B882-156EF178E755}" type="slidenum">
              <a:rPr lang="en-US" smtClean="0"/>
              <a:t>‹#›</a:t>
            </a:fld>
            <a:endParaRPr lang="en-US"/>
          </a:p>
        </p:txBody>
      </p:sp>
    </p:spTree>
    <p:extLst>
      <p:ext uri="{BB962C8B-B14F-4D97-AF65-F5344CB8AC3E}">
        <p14:creationId xmlns:p14="http://schemas.microsoft.com/office/powerpoint/2010/main" val="37217987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6BE500-E16E-6044-9A09-1CE8D0C15FAB}" type="datetimeFigureOut">
              <a:rPr lang="en-US" smtClean="0"/>
              <a:t>10/23/2018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5AB4F-7D93-EC46-B882-156EF178E755}" type="slidenum">
              <a:rPr lang="en-US" smtClean="0"/>
              <a:t>‹#›</a:t>
            </a:fld>
            <a:endParaRPr lang="en-US"/>
          </a:p>
        </p:txBody>
      </p:sp>
    </p:spTree>
    <p:extLst>
      <p:ext uri="{BB962C8B-B14F-4D97-AF65-F5344CB8AC3E}">
        <p14:creationId xmlns:p14="http://schemas.microsoft.com/office/powerpoint/2010/main" val="1294405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6BE500-E16E-6044-9A09-1CE8D0C15FAB}" type="datetimeFigureOut">
              <a:rPr lang="en-US" smtClean="0"/>
              <a:t>10/23/2018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5AB4F-7D93-EC46-B882-156EF178E755}" type="slidenum">
              <a:rPr lang="en-US" smtClean="0"/>
              <a:t>‹#›</a:t>
            </a:fld>
            <a:endParaRPr lang="en-US"/>
          </a:p>
        </p:txBody>
      </p:sp>
    </p:spTree>
    <p:extLst>
      <p:ext uri="{BB962C8B-B14F-4D97-AF65-F5344CB8AC3E}">
        <p14:creationId xmlns:p14="http://schemas.microsoft.com/office/powerpoint/2010/main" val="3847016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193" name="Picture Placeholder 192"/>
          <p:cNvSpPr>
            <a:spLocks noGrp="1"/>
          </p:cNvSpPr>
          <p:nvPr>
            <p:ph type="pic" sz="quarter" idx="10"/>
          </p:nvPr>
        </p:nvSpPr>
        <p:spPr>
          <a:xfrm>
            <a:off x="5970166" y="213360"/>
            <a:ext cx="5947515" cy="6389476"/>
          </a:xfrm>
          <a:custGeom>
            <a:avLst/>
            <a:gdLst>
              <a:gd name="connsiteX0" fmla="*/ 5230380 w 5947515"/>
              <a:gd name="connsiteY0" fmla="*/ 3989560 h 6389476"/>
              <a:gd name="connsiteX1" fmla="*/ 5594792 w 5947515"/>
              <a:gd name="connsiteY1" fmla="*/ 4123178 h 6389476"/>
              <a:gd name="connsiteX2" fmla="*/ 5624370 w 5947515"/>
              <a:gd name="connsiteY2" fmla="*/ 4839748 h 6389476"/>
              <a:gd name="connsiteX3" fmla="*/ 4677906 w 5947515"/>
              <a:gd name="connsiteY3" fmla="*/ 5867708 h 6389476"/>
              <a:gd name="connsiteX4" fmla="*/ 3961337 w 5947515"/>
              <a:gd name="connsiteY4" fmla="*/ 5897287 h 6389476"/>
              <a:gd name="connsiteX5" fmla="*/ 3931758 w 5947515"/>
              <a:gd name="connsiteY5" fmla="*/ 5180716 h 6389476"/>
              <a:gd name="connsiteX6" fmla="*/ 4878222 w 5947515"/>
              <a:gd name="connsiteY6" fmla="*/ 4152756 h 6389476"/>
              <a:gd name="connsiteX7" fmla="*/ 5230380 w 5947515"/>
              <a:gd name="connsiteY7" fmla="*/ 3989560 h 6389476"/>
              <a:gd name="connsiteX8" fmla="*/ 5947515 w 5947515"/>
              <a:gd name="connsiteY8" fmla="*/ 1180874 h 6389476"/>
              <a:gd name="connsiteX9" fmla="*/ 5947515 w 5947515"/>
              <a:gd name="connsiteY9" fmla="*/ 2678262 h 6389476"/>
              <a:gd name="connsiteX10" fmla="*/ 2922357 w 5947515"/>
              <a:gd name="connsiteY10" fmla="*/ 5963910 h 6389476"/>
              <a:gd name="connsiteX11" fmla="*/ 2205788 w 5947515"/>
              <a:gd name="connsiteY11" fmla="*/ 5993487 h 6389476"/>
              <a:gd name="connsiteX12" fmla="*/ 2176211 w 5947515"/>
              <a:gd name="connsiteY12" fmla="*/ 5276918 h 6389476"/>
              <a:gd name="connsiteX13" fmla="*/ 1432676 w 5947515"/>
              <a:gd name="connsiteY13" fmla="*/ 514540 h 6389476"/>
              <a:gd name="connsiteX14" fmla="*/ 1797086 w 5947515"/>
              <a:gd name="connsiteY14" fmla="*/ 648157 h 6389476"/>
              <a:gd name="connsiteX15" fmla="*/ 1826663 w 5947515"/>
              <a:gd name="connsiteY15" fmla="*/ 1364727 h 6389476"/>
              <a:gd name="connsiteX16" fmla="*/ 880201 w 5947515"/>
              <a:gd name="connsiteY16" fmla="*/ 2392688 h 6389476"/>
              <a:gd name="connsiteX17" fmla="*/ 163631 w 5947515"/>
              <a:gd name="connsiteY17" fmla="*/ 2422266 h 6389476"/>
              <a:gd name="connsiteX18" fmla="*/ 134054 w 5947515"/>
              <a:gd name="connsiteY18" fmla="*/ 1705696 h 6389476"/>
              <a:gd name="connsiteX19" fmla="*/ 1080516 w 5947515"/>
              <a:gd name="connsiteY19" fmla="*/ 677735 h 6389476"/>
              <a:gd name="connsiteX20" fmla="*/ 1432676 w 5947515"/>
              <a:gd name="connsiteY20" fmla="*/ 514540 h 6389476"/>
              <a:gd name="connsiteX21" fmla="*/ 5233781 w 5947515"/>
              <a:gd name="connsiteY21" fmla="*/ 0 h 6389476"/>
              <a:gd name="connsiteX22" fmla="*/ 5947515 w 5947515"/>
              <a:gd name="connsiteY22" fmla="*/ 0 h 6389476"/>
              <a:gd name="connsiteX23" fmla="*/ 5947515 w 5947515"/>
              <a:gd name="connsiteY23" fmla="*/ 722196 h 6389476"/>
              <a:gd name="connsiteX24" fmla="*/ 880200 w 5947515"/>
              <a:gd name="connsiteY24" fmla="*/ 6225848 h 6389476"/>
              <a:gd name="connsiteX25" fmla="*/ 163631 w 5947515"/>
              <a:gd name="connsiteY25" fmla="*/ 6255425 h 6389476"/>
              <a:gd name="connsiteX26" fmla="*/ 134052 w 5947515"/>
              <a:gd name="connsiteY26" fmla="*/ 5538856 h 6389476"/>
              <a:gd name="connsiteX27" fmla="*/ 3395621 w 5947515"/>
              <a:gd name="connsiteY27" fmla="*/ 0 h 6389476"/>
              <a:gd name="connsiteX28" fmla="*/ 4774295 w 5947515"/>
              <a:gd name="connsiteY28" fmla="*/ 0 h 6389476"/>
              <a:gd name="connsiteX29" fmla="*/ 880200 w 5947515"/>
              <a:gd name="connsiteY29" fmla="*/ 4229408 h 6389476"/>
              <a:gd name="connsiteX30" fmla="*/ 163631 w 5947515"/>
              <a:gd name="connsiteY30" fmla="*/ 4258985 h 6389476"/>
              <a:gd name="connsiteX31" fmla="*/ 134052 w 5947515"/>
              <a:gd name="connsiteY31" fmla="*/ 3542416 h 638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947515" h="6389476">
                <a:moveTo>
                  <a:pt x="5230380" y="3989560"/>
                </a:moveTo>
                <a:cubicBezTo>
                  <a:pt x="5360055" y="3984208"/>
                  <a:pt x="5491771" y="4028324"/>
                  <a:pt x="5594792" y="4123178"/>
                </a:cubicBezTo>
                <a:cubicBezTo>
                  <a:pt x="5800835" y="4312886"/>
                  <a:pt x="5814076" y="4633705"/>
                  <a:pt x="5624370" y="4839748"/>
                </a:cubicBezTo>
                <a:lnTo>
                  <a:pt x="4677906" y="5867708"/>
                </a:lnTo>
                <a:cubicBezTo>
                  <a:pt x="4488200" y="6073752"/>
                  <a:pt x="4167379" y="6086994"/>
                  <a:pt x="3961337" y="5897287"/>
                </a:cubicBezTo>
                <a:cubicBezTo>
                  <a:pt x="3755293" y="5707579"/>
                  <a:pt x="3742052" y="5386760"/>
                  <a:pt x="3931758" y="5180716"/>
                </a:cubicBezTo>
                <a:lnTo>
                  <a:pt x="4878222" y="4152756"/>
                </a:lnTo>
                <a:cubicBezTo>
                  <a:pt x="4973074" y="4049735"/>
                  <a:pt x="5100706" y="3994913"/>
                  <a:pt x="5230380" y="3989560"/>
                </a:cubicBezTo>
                <a:close/>
                <a:moveTo>
                  <a:pt x="5947515" y="1180874"/>
                </a:moveTo>
                <a:lnTo>
                  <a:pt x="5947515" y="2678262"/>
                </a:lnTo>
                <a:lnTo>
                  <a:pt x="2922357" y="5963910"/>
                </a:lnTo>
                <a:cubicBezTo>
                  <a:pt x="2732650" y="6169952"/>
                  <a:pt x="2411831" y="6183195"/>
                  <a:pt x="2205788" y="5993487"/>
                </a:cubicBezTo>
                <a:cubicBezTo>
                  <a:pt x="1999745" y="5803780"/>
                  <a:pt x="1986503" y="5482960"/>
                  <a:pt x="2176211" y="5276918"/>
                </a:cubicBezTo>
                <a:close/>
                <a:moveTo>
                  <a:pt x="1432676" y="514540"/>
                </a:moveTo>
                <a:cubicBezTo>
                  <a:pt x="1562349" y="509188"/>
                  <a:pt x="1694064" y="553303"/>
                  <a:pt x="1797086" y="648157"/>
                </a:cubicBezTo>
                <a:cubicBezTo>
                  <a:pt x="2003129" y="837864"/>
                  <a:pt x="2016371" y="1158684"/>
                  <a:pt x="1826663" y="1364727"/>
                </a:cubicBezTo>
                <a:lnTo>
                  <a:pt x="880201" y="2392688"/>
                </a:lnTo>
                <a:cubicBezTo>
                  <a:pt x="690493" y="2598731"/>
                  <a:pt x="369674" y="2611973"/>
                  <a:pt x="163631" y="2422266"/>
                </a:cubicBezTo>
                <a:cubicBezTo>
                  <a:pt x="-42412" y="2232558"/>
                  <a:pt x="-55654" y="1911738"/>
                  <a:pt x="134054" y="1705696"/>
                </a:cubicBezTo>
                <a:lnTo>
                  <a:pt x="1080516" y="677735"/>
                </a:lnTo>
                <a:cubicBezTo>
                  <a:pt x="1175370" y="574714"/>
                  <a:pt x="1303001" y="519893"/>
                  <a:pt x="1432676" y="514540"/>
                </a:cubicBezTo>
                <a:close/>
                <a:moveTo>
                  <a:pt x="5233781" y="0"/>
                </a:moveTo>
                <a:lnTo>
                  <a:pt x="5947515" y="0"/>
                </a:lnTo>
                <a:lnTo>
                  <a:pt x="5947515" y="722196"/>
                </a:lnTo>
                <a:lnTo>
                  <a:pt x="880200" y="6225848"/>
                </a:lnTo>
                <a:cubicBezTo>
                  <a:pt x="690493" y="6431890"/>
                  <a:pt x="369673" y="6445133"/>
                  <a:pt x="163631" y="6255425"/>
                </a:cubicBezTo>
                <a:cubicBezTo>
                  <a:pt x="-42413" y="6065718"/>
                  <a:pt x="-55655" y="5744899"/>
                  <a:pt x="134052" y="5538856"/>
                </a:cubicBezTo>
                <a:close/>
                <a:moveTo>
                  <a:pt x="3395621" y="0"/>
                </a:moveTo>
                <a:lnTo>
                  <a:pt x="4774295" y="0"/>
                </a:lnTo>
                <a:lnTo>
                  <a:pt x="880200" y="4229408"/>
                </a:lnTo>
                <a:cubicBezTo>
                  <a:pt x="690493" y="4435450"/>
                  <a:pt x="369672" y="4448693"/>
                  <a:pt x="163631" y="4258985"/>
                </a:cubicBezTo>
                <a:cubicBezTo>
                  <a:pt x="-42413" y="4069279"/>
                  <a:pt x="-55655" y="3748459"/>
                  <a:pt x="134052" y="3542416"/>
                </a:cubicBezTo>
                <a:close/>
              </a:path>
            </a:pathLst>
          </a:custGeom>
        </p:spPr>
        <p:txBody>
          <a:bodyPr wrap="square">
            <a:noAutofit/>
          </a:bodyPr>
          <a:lstStyle/>
          <a:p>
            <a:endParaRPr lang="en-GB"/>
          </a:p>
        </p:txBody>
      </p:sp>
    </p:spTree>
    <p:extLst>
      <p:ext uri="{BB962C8B-B14F-4D97-AF65-F5344CB8AC3E}">
        <p14:creationId xmlns:p14="http://schemas.microsoft.com/office/powerpoint/2010/main" val="3065128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EE82743-D8E6-40F4-9EFB-95F974EEEF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0159"/>
            <a:ext cx="12191998" cy="6868159"/>
          </a:xfrm>
          <a:prstGeom prst="rect">
            <a:avLst/>
          </a:prstGeom>
        </p:spPr>
      </p:pic>
      <p:sp>
        <p:nvSpPr>
          <p:cNvPr id="2" name="Title 1">
            <a:extLst>
              <a:ext uri="{FF2B5EF4-FFF2-40B4-BE49-F238E27FC236}">
                <a16:creationId xmlns:a16="http://schemas.microsoft.com/office/drawing/2014/main" id="{E8438303-9CE7-4E26-9D53-C9599C6110B9}"/>
              </a:ext>
            </a:extLst>
          </p:cNvPr>
          <p:cNvSpPr>
            <a:spLocks noGrp="1"/>
          </p:cNvSpPr>
          <p:nvPr>
            <p:ph type="ctrTitle"/>
          </p:nvPr>
        </p:nvSpPr>
        <p:spPr>
          <a:xfrm>
            <a:off x="842682" y="2354729"/>
            <a:ext cx="6402295" cy="2503815"/>
          </a:xfrm>
        </p:spPr>
        <p:txBody>
          <a:bodyPr anchor="b">
            <a:normAutofit/>
          </a:bodyPr>
          <a:lstStyle>
            <a:lvl1pPr algn="l">
              <a:lnSpc>
                <a:spcPct val="90000"/>
              </a:lnSpc>
              <a:defRPr sz="4800"/>
            </a:lvl1pPr>
          </a:lstStyle>
          <a:p>
            <a:r>
              <a:rPr lang="en-US" dirty="0"/>
              <a:t>Click to edit Master title style</a:t>
            </a:r>
          </a:p>
        </p:txBody>
      </p:sp>
      <p:sp>
        <p:nvSpPr>
          <p:cNvPr id="3" name="Subtitle 2">
            <a:extLst>
              <a:ext uri="{FF2B5EF4-FFF2-40B4-BE49-F238E27FC236}">
                <a16:creationId xmlns:a16="http://schemas.microsoft.com/office/drawing/2014/main" id="{441775BE-E45A-4D29-BB89-16341D3CFB47}"/>
              </a:ext>
            </a:extLst>
          </p:cNvPr>
          <p:cNvSpPr>
            <a:spLocks noGrp="1"/>
          </p:cNvSpPr>
          <p:nvPr>
            <p:ph type="subTitle" idx="1"/>
          </p:nvPr>
        </p:nvSpPr>
        <p:spPr>
          <a:xfrm>
            <a:off x="842682" y="4954495"/>
            <a:ext cx="6087507" cy="114748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FAC9518A-E9E4-42AE-B45F-C366F8F6F3E7}"/>
              </a:ext>
            </a:extLst>
          </p:cNvPr>
          <p:cNvSpPr>
            <a:spLocks noGrp="1"/>
          </p:cNvSpPr>
          <p:nvPr>
            <p:ph type="ftr" sz="quarter" idx="11"/>
          </p:nvPr>
        </p:nvSpPr>
        <p:spPr>
          <a:xfrm>
            <a:off x="842682" y="6356350"/>
            <a:ext cx="4114800" cy="365125"/>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B82D0D57-7C1F-421F-871C-AE5C66347D08}"/>
              </a:ext>
            </a:extLst>
          </p:cNvPr>
          <p:cNvSpPr>
            <a:spLocks noGrp="1"/>
          </p:cNvSpPr>
          <p:nvPr>
            <p:ph type="sldNum" sz="quarter" idx="12"/>
          </p:nvPr>
        </p:nvSpPr>
        <p:spPr/>
        <p:txBody>
          <a:bodyPr/>
          <a:lstStyle/>
          <a:p>
            <a:fld id="{9F365BFF-93A5-4493-9F7C-56BECC83C906}" type="slidenum">
              <a:rPr lang="en-US" smtClean="0"/>
              <a:pPr/>
              <a:t>‹#›</a:t>
            </a:fld>
            <a:endParaRPr lang="en-US"/>
          </a:p>
        </p:txBody>
      </p:sp>
      <p:pic>
        <p:nvPicPr>
          <p:cNvPr id="7" name="Picture 6">
            <a:extLst>
              <a:ext uri="{FF2B5EF4-FFF2-40B4-BE49-F238E27FC236}">
                <a16:creationId xmlns:a16="http://schemas.microsoft.com/office/drawing/2014/main" id="{6A0CB919-B3A9-47F4-B4B0-0D77ECD3D2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8199" y="680233"/>
            <a:ext cx="3874893" cy="988145"/>
          </a:xfrm>
          <a:prstGeom prst="rect">
            <a:avLst/>
          </a:prstGeom>
        </p:spPr>
      </p:pic>
    </p:spTree>
    <p:extLst>
      <p:ext uri="{BB962C8B-B14F-4D97-AF65-F5344CB8AC3E}">
        <p14:creationId xmlns:p14="http://schemas.microsoft.com/office/powerpoint/2010/main" val="325233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616EB-03BF-4EDD-80F0-99F012C57E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20EAF5-F666-4B6B-A55B-411E8208F0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FC5D43A2-A75D-4C0D-A173-D0B8B2DCD9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9941D4-DF9C-4510-83A2-2E2F953212E8}"/>
              </a:ext>
            </a:extLst>
          </p:cNvPr>
          <p:cNvSpPr>
            <a:spLocks noGrp="1"/>
          </p:cNvSpPr>
          <p:nvPr>
            <p:ph type="sldNum" sz="quarter" idx="12"/>
          </p:nvPr>
        </p:nvSpPr>
        <p:spPr/>
        <p:txBody>
          <a:bodyPr/>
          <a:lstStyle/>
          <a:p>
            <a:fld id="{9F365BFF-93A5-4493-9F7C-56BECC83C906}" type="slidenum">
              <a:rPr lang="en-US" smtClean="0"/>
              <a:pPr/>
              <a:t>‹#›</a:t>
            </a:fld>
            <a:endParaRPr lang="en-US"/>
          </a:p>
        </p:txBody>
      </p:sp>
    </p:spTree>
    <p:extLst>
      <p:ext uri="{BB962C8B-B14F-4D97-AF65-F5344CB8AC3E}">
        <p14:creationId xmlns:p14="http://schemas.microsoft.com/office/powerpoint/2010/main" val="1865457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63584"/>
          </a:xfrm>
          <a:prstGeom prst="rect">
            <a:avLst/>
          </a:prstGeom>
        </p:spPr>
      </p:pic>
      <p:sp>
        <p:nvSpPr>
          <p:cNvPr id="2" name="Title 1">
            <a:extLst>
              <a:ext uri="{FF2B5EF4-FFF2-40B4-BE49-F238E27FC236}">
                <a16:creationId xmlns:a16="http://schemas.microsoft.com/office/drawing/2014/main" id="{B3AB5056-88A9-463C-BBFA-7C2997D8BC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AC2BE8-E7C6-402F-B2FC-CCE7ECE025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CB58E367-FFA4-4AE1-B1CB-77509F492C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F7F77E-8D21-409E-91BC-5376CFD5278D}"/>
              </a:ext>
            </a:extLst>
          </p:cNvPr>
          <p:cNvSpPr>
            <a:spLocks noGrp="1"/>
          </p:cNvSpPr>
          <p:nvPr>
            <p:ph type="sldNum" sz="quarter" idx="12"/>
          </p:nvPr>
        </p:nvSpPr>
        <p:spPr/>
        <p:txBody>
          <a:bodyPr/>
          <a:lstStyle/>
          <a:p>
            <a:fld id="{9F365BFF-93A5-4493-9F7C-56BECC83C906}" type="slidenum">
              <a:rPr lang="en-US" smtClean="0"/>
              <a:pPr/>
              <a:t>‹#›</a:t>
            </a:fld>
            <a:endParaRPr lang="en-US"/>
          </a:p>
        </p:txBody>
      </p:sp>
    </p:spTree>
    <p:extLst>
      <p:ext uri="{BB962C8B-B14F-4D97-AF65-F5344CB8AC3E}">
        <p14:creationId xmlns:p14="http://schemas.microsoft.com/office/powerpoint/2010/main" val="42602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95F7C-AB1E-4E97-A094-C06AEA33E7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A76321-6602-42F4-9C31-DD02E8280E5F}"/>
              </a:ext>
            </a:extLst>
          </p:cNvPr>
          <p:cNvSpPr>
            <a:spLocks noGrp="1"/>
          </p:cNvSpPr>
          <p:nvPr>
            <p:ph sz="half" idx="1"/>
          </p:nvPr>
        </p:nvSpPr>
        <p:spPr>
          <a:xfrm>
            <a:off x="838200" y="1535953"/>
            <a:ext cx="5181600" cy="444051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4759F3-6ACC-4117-9A53-3E582980FC07}"/>
              </a:ext>
            </a:extLst>
          </p:cNvPr>
          <p:cNvSpPr>
            <a:spLocks noGrp="1"/>
          </p:cNvSpPr>
          <p:nvPr>
            <p:ph sz="half" idx="2"/>
          </p:nvPr>
        </p:nvSpPr>
        <p:spPr>
          <a:xfrm>
            <a:off x="6172200" y="1535953"/>
            <a:ext cx="5181600" cy="44405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E4FE3BB6-7D80-4D14-A6B7-D9AA9D50FA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AC7CFE-A072-4DD4-90FE-845C247E5CAA}"/>
              </a:ext>
            </a:extLst>
          </p:cNvPr>
          <p:cNvSpPr>
            <a:spLocks noGrp="1"/>
          </p:cNvSpPr>
          <p:nvPr>
            <p:ph type="sldNum" sz="quarter" idx="12"/>
          </p:nvPr>
        </p:nvSpPr>
        <p:spPr/>
        <p:txBody>
          <a:bodyPr/>
          <a:lstStyle/>
          <a:p>
            <a:fld id="{9F365BFF-93A5-4493-9F7C-56BECC83C906}" type="slidenum">
              <a:rPr lang="en-US" smtClean="0"/>
              <a:pPr/>
              <a:t>‹#›</a:t>
            </a:fld>
            <a:endParaRPr lang="en-US"/>
          </a:p>
        </p:txBody>
      </p:sp>
    </p:spTree>
    <p:extLst>
      <p:ext uri="{BB962C8B-B14F-4D97-AF65-F5344CB8AC3E}">
        <p14:creationId xmlns:p14="http://schemas.microsoft.com/office/powerpoint/2010/main" val="11836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5C18-8146-4677-9C24-03B4D6AA0B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621123-C42E-4BD5-9241-6E3F865599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F2CA749-B184-4A8B-8E81-5898C21DDB7E}"/>
              </a:ext>
            </a:extLst>
          </p:cNvPr>
          <p:cNvSpPr>
            <a:spLocks noGrp="1"/>
          </p:cNvSpPr>
          <p:nvPr>
            <p:ph sz="half" idx="2"/>
          </p:nvPr>
        </p:nvSpPr>
        <p:spPr>
          <a:xfrm>
            <a:off x="839788" y="2505075"/>
            <a:ext cx="5157787" cy="354909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E95F58-B575-4BDF-9E4F-262C005B67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295A656-338E-431B-90BE-7E6823CF709C}"/>
              </a:ext>
            </a:extLst>
          </p:cNvPr>
          <p:cNvSpPr>
            <a:spLocks noGrp="1"/>
          </p:cNvSpPr>
          <p:nvPr>
            <p:ph sz="quarter" idx="4"/>
          </p:nvPr>
        </p:nvSpPr>
        <p:spPr>
          <a:xfrm>
            <a:off x="6172200" y="2505075"/>
            <a:ext cx="5183188" cy="35490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FB83792F-684E-4CE3-A702-3655FB63EB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C211F9-941E-42A6-8FA6-991032E5D04C}"/>
              </a:ext>
            </a:extLst>
          </p:cNvPr>
          <p:cNvSpPr>
            <a:spLocks noGrp="1"/>
          </p:cNvSpPr>
          <p:nvPr>
            <p:ph type="sldNum" sz="quarter" idx="12"/>
          </p:nvPr>
        </p:nvSpPr>
        <p:spPr/>
        <p:txBody>
          <a:bodyPr/>
          <a:lstStyle/>
          <a:p>
            <a:fld id="{9F365BFF-93A5-4493-9F7C-56BECC83C906}" type="slidenum">
              <a:rPr lang="en-US" smtClean="0"/>
              <a:pPr/>
              <a:t>‹#›</a:t>
            </a:fld>
            <a:endParaRPr lang="en-US"/>
          </a:p>
        </p:txBody>
      </p:sp>
    </p:spTree>
    <p:extLst>
      <p:ext uri="{BB962C8B-B14F-4D97-AF65-F5344CB8AC3E}">
        <p14:creationId xmlns:p14="http://schemas.microsoft.com/office/powerpoint/2010/main" val="110113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53FBD-6D07-4F13-A4B1-514D9E9C7587}"/>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274819DF-19B2-41E3-8538-DAC28D0D07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36E998-1235-425F-BB39-2F05B000FEF4}"/>
              </a:ext>
            </a:extLst>
          </p:cNvPr>
          <p:cNvSpPr>
            <a:spLocks noGrp="1"/>
          </p:cNvSpPr>
          <p:nvPr>
            <p:ph type="sldNum" sz="quarter" idx="12"/>
          </p:nvPr>
        </p:nvSpPr>
        <p:spPr/>
        <p:txBody>
          <a:bodyPr/>
          <a:lstStyle/>
          <a:p>
            <a:fld id="{9F365BFF-93A5-4493-9F7C-56BECC83C906}" type="slidenum">
              <a:rPr lang="en-US" smtClean="0"/>
              <a:pPr/>
              <a:t>‹#›</a:t>
            </a:fld>
            <a:endParaRPr lang="en-US"/>
          </a:p>
        </p:txBody>
      </p:sp>
    </p:spTree>
    <p:extLst>
      <p:ext uri="{BB962C8B-B14F-4D97-AF65-F5344CB8AC3E}">
        <p14:creationId xmlns:p14="http://schemas.microsoft.com/office/powerpoint/2010/main" val="359114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7723B39-C454-4E96-A028-B4F975C540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16F09C-7CDD-40B1-BE69-5A3C88807603}"/>
              </a:ext>
            </a:extLst>
          </p:cNvPr>
          <p:cNvSpPr>
            <a:spLocks noGrp="1"/>
          </p:cNvSpPr>
          <p:nvPr>
            <p:ph type="sldNum" sz="quarter" idx="12"/>
          </p:nvPr>
        </p:nvSpPr>
        <p:spPr/>
        <p:txBody>
          <a:bodyPr/>
          <a:lstStyle/>
          <a:p>
            <a:fld id="{9F365BFF-93A5-4493-9F7C-56BECC83C906}" type="slidenum">
              <a:rPr lang="en-US" smtClean="0"/>
              <a:pPr/>
              <a:t>‹#›</a:t>
            </a:fld>
            <a:endParaRPr lang="en-US"/>
          </a:p>
        </p:txBody>
      </p:sp>
    </p:spTree>
    <p:extLst>
      <p:ext uri="{BB962C8B-B14F-4D97-AF65-F5344CB8AC3E}">
        <p14:creationId xmlns:p14="http://schemas.microsoft.com/office/powerpoint/2010/main" val="304734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6BE500-E16E-6044-9A09-1CE8D0C15FAB}" type="datetimeFigureOut">
              <a:rPr lang="en-US" smtClean="0"/>
              <a:t>10/23/2018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65AB4F-7D93-EC46-B882-156EF178E755}" type="slidenum">
              <a:rPr lang="en-US" smtClean="0"/>
              <a:t>‹#›</a:t>
            </a:fld>
            <a:endParaRPr lang="en-US"/>
          </a:p>
        </p:txBody>
      </p:sp>
    </p:spTree>
    <p:extLst>
      <p:ext uri="{BB962C8B-B14F-4D97-AF65-F5344CB8AC3E}">
        <p14:creationId xmlns:p14="http://schemas.microsoft.com/office/powerpoint/2010/main" val="20575413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C2E2A-0E98-4CB8-B8B3-F2324A37FC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E0F06B-1A16-48F7-B2BA-01DED239DCB6}"/>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A21406D2-3E73-4FB8-932B-63FCF91B81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D5DAC336-0A6E-4CD2-90BC-15473122D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487641-89C6-42BB-B0BE-3EA4212DF8BD}"/>
              </a:ext>
            </a:extLst>
          </p:cNvPr>
          <p:cNvSpPr>
            <a:spLocks noGrp="1"/>
          </p:cNvSpPr>
          <p:nvPr>
            <p:ph type="sldNum" sz="quarter" idx="12"/>
          </p:nvPr>
        </p:nvSpPr>
        <p:spPr/>
        <p:txBody>
          <a:bodyPr/>
          <a:lstStyle/>
          <a:p>
            <a:fld id="{9F365BFF-93A5-4493-9F7C-56BECC83C906}" type="slidenum">
              <a:rPr lang="en-US" smtClean="0"/>
              <a:pPr/>
              <a:t>‹#›</a:t>
            </a:fld>
            <a:endParaRPr lang="en-US"/>
          </a:p>
        </p:txBody>
      </p:sp>
    </p:spTree>
    <p:extLst>
      <p:ext uri="{BB962C8B-B14F-4D97-AF65-F5344CB8AC3E}">
        <p14:creationId xmlns:p14="http://schemas.microsoft.com/office/powerpoint/2010/main" val="362977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A09B0-5816-48A2-8233-5443BA22A8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CC63FC-DC6B-44B7-9D61-626221EAD722}"/>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F8B971-7689-4B01-A6DF-6C406A60EF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5AB684BF-5BD1-4174-94C3-924212A96B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C5296A-F84C-4624-9C3E-748771E6E0DB}"/>
              </a:ext>
            </a:extLst>
          </p:cNvPr>
          <p:cNvSpPr>
            <a:spLocks noGrp="1"/>
          </p:cNvSpPr>
          <p:nvPr>
            <p:ph type="sldNum" sz="quarter" idx="12"/>
          </p:nvPr>
        </p:nvSpPr>
        <p:spPr/>
        <p:txBody>
          <a:bodyPr/>
          <a:lstStyle/>
          <a:p>
            <a:fld id="{9F365BFF-93A5-4493-9F7C-56BECC83C906}" type="slidenum">
              <a:rPr lang="en-US" smtClean="0"/>
              <a:pPr/>
              <a:t>‹#›</a:t>
            </a:fld>
            <a:endParaRPr lang="en-US"/>
          </a:p>
        </p:txBody>
      </p:sp>
    </p:spTree>
    <p:extLst>
      <p:ext uri="{BB962C8B-B14F-4D97-AF65-F5344CB8AC3E}">
        <p14:creationId xmlns:p14="http://schemas.microsoft.com/office/powerpoint/2010/main" val="205197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4331C-D82E-4697-B4CF-5FAFF7DF45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131976-FA3D-4D67-9D47-79E8C228A03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F93D21F6-D9F1-492D-9138-0E75370068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A4364D-54A1-4CF4-A24C-D3E24F6F4F93}"/>
              </a:ext>
            </a:extLst>
          </p:cNvPr>
          <p:cNvSpPr>
            <a:spLocks noGrp="1"/>
          </p:cNvSpPr>
          <p:nvPr>
            <p:ph type="sldNum" sz="quarter" idx="12"/>
          </p:nvPr>
        </p:nvSpPr>
        <p:spPr/>
        <p:txBody>
          <a:bodyPr/>
          <a:lstStyle/>
          <a:p>
            <a:fld id="{9F365BFF-93A5-4493-9F7C-56BECC83C906}" type="slidenum">
              <a:rPr lang="en-US" smtClean="0"/>
              <a:pPr/>
              <a:t>‹#›</a:t>
            </a:fld>
            <a:endParaRPr lang="en-US"/>
          </a:p>
        </p:txBody>
      </p:sp>
    </p:spTree>
    <p:extLst>
      <p:ext uri="{BB962C8B-B14F-4D97-AF65-F5344CB8AC3E}">
        <p14:creationId xmlns:p14="http://schemas.microsoft.com/office/powerpoint/2010/main" val="261187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C1E3A5-B0B0-4871-8D43-78FE8ABB5A10}"/>
              </a:ext>
            </a:extLst>
          </p:cNvPr>
          <p:cNvSpPr>
            <a:spLocks noGrp="1"/>
          </p:cNvSpPr>
          <p:nvPr>
            <p:ph type="title" orient="vert"/>
          </p:nvPr>
        </p:nvSpPr>
        <p:spPr>
          <a:xfrm>
            <a:off x="8724900" y="365125"/>
            <a:ext cx="2628900" cy="56292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F47EF3-CCA6-4EBD-A42A-60A3CEE44847}"/>
              </a:ext>
            </a:extLst>
          </p:cNvPr>
          <p:cNvSpPr>
            <a:spLocks noGrp="1"/>
          </p:cNvSpPr>
          <p:nvPr>
            <p:ph type="body" orient="vert" idx="1"/>
          </p:nvPr>
        </p:nvSpPr>
        <p:spPr>
          <a:xfrm>
            <a:off x="838200" y="365125"/>
            <a:ext cx="7734300" cy="5629275"/>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7AA4644-9531-4DC7-8067-8D0C723C60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3E361-44A2-485A-A858-46043A1851FA}"/>
              </a:ext>
            </a:extLst>
          </p:cNvPr>
          <p:cNvSpPr>
            <a:spLocks noGrp="1"/>
          </p:cNvSpPr>
          <p:nvPr>
            <p:ph type="sldNum" sz="quarter" idx="12"/>
          </p:nvPr>
        </p:nvSpPr>
        <p:spPr/>
        <p:txBody>
          <a:bodyPr/>
          <a:lstStyle/>
          <a:p>
            <a:fld id="{9F365BFF-93A5-4493-9F7C-56BECC83C906}" type="slidenum">
              <a:rPr lang="en-US" smtClean="0"/>
              <a:pPr/>
              <a:t>‹#›</a:t>
            </a:fld>
            <a:endParaRPr lang="en-US"/>
          </a:p>
        </p:txBody>
      </p:sp>
    </p:spTree>
    <p:extLst>
      <p:ext uri="{BB962C8B-B14F-4D97-AF65-F5344CB8AC3E}">
        <p14:creationId xmlns:p14="http://schemas.microsoft.com/office/powerpoint/2010/main" val="99921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F76BE500-E16E-6044-9A09-1CE8D0C15FAB}" type="datetimeFigureOut">
              <a:rPr lang="en-US" smtClean="0"/>
              <a:t>10/23/2018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65AB4F-7D93-EC46-B882-156EF178E755}" type="slidenum">
              <a:rPr lang="en-US" smtClean="0"/>
              <a:t>‹#›</a:t>
            </a:fld>
            <a:endParaRPr lang="en-US"/>
          </a:p>
        </p:txBody>
      </p:sp>
    </p:spTree>
    <p:extLst>
      <p:ext uri="{BB962C8B-B14F-4D97-AF65-F5344CB8AC3E}">
        <p14:creationId xmlns:p14="http://schemas.microsoft.com/office/powerpoint/2010/main" val="396136971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F76BE500-E16E-6044-9A09-1CE8D0C15FAB}" type="datetimeFigureOut">
              <a:rPr lang="en-US" smtClean="0"/>
              <a:t>10/23/2018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F65AB4F-7D93-EC46-B882-156EF178E755}" type="slidenum">
              <a:rPr lang="en-US" smtClean="0"/>
              <a:t>‹#›</a:t>
            </a:fld>
            <a:endParaRPr lang="en-US"/>
          </a:p>
        </p:txBody>
      </p:sp>
    </p:spTree>
    <p:extLst>
      <p:ext uri="{BB962C8B-B14F-4D97-AF65-F5344CB8AC3E}">
        <p14:creationId xmlns:p14="http://schemas.microsoft.com/office/powerpoint/2010/main" val="4286774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F76BE500-E16E-6044-9A09-1CE8D0C15FAB}" type="datetimeFigureOut">
              <a:rPr lang="en-US" smtClean="0"/>
              <a:t>10/23/2018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65AB4F-7D93-EC46-B882-156EF178E75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2757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6BE500-E16E-6044-9A09-1CE8D0C15FAB}" type="datetimeFigureOut">
              <a:rPr lang="en-US" smtClean="0"/>
              <a:t>10/23/2018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65AB4F-7D93-EC46-B882-156EF178E755}" type="slidenum">
              <a:rPr lang="en-US" smtClean="0"/>
              <a:t>‹#›</a:t>
            </a:fld>
            <a:endParaRPr lang="en-US"/>
          </a:p>
        </p:txBody>
      </p:sp>
    </p:spTree>
    <p:extLst>
      <p:ext uri="{BB962C8B-B14F-4D97-AF65-F5344CB8AC3E}">
        <p14:creationId xmlns:p14="http://schemas.microsoft.com/office/powerpoint/2010/main" val="2129253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6BE500-E16E-6044-9A09-1CE8D0C15FAB}" type="datetimeFigureOut">
              <a:rPr lang="en-US" smtClean="0"/>
              <a:t>10/23/2018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65AB4F-7D93-EC46-B882-156EF178E755}" type="slidenum">
              <a:rPr lang="en-US" smtClean="0"/>
              <a:t>‹#›</a:t>
            </a:fld>
            <a:endParaRPr lang="en-US"/>
          </a:p>
        </p:txBody>
      </p:sp>
    </p:spTree>
    <p:extLst>
      <p:ext uri="{BB962C8B-B14F-4D97-AF65-F5344CB8AC3E}">
        <p14:creationId xmlns:p14="http://schemas.microsoft.com/office/powerpoint/2010/main" val="2313707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F76BE500-E16E-6044-9A09-1CE8D0C15FAB}" type="datetimeFigureOut">
              <a:rPr lang="en-US" smtClean="0"/>
              <a:t>10/23/2018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7F65AB4F-7D93-EC46-B882-156EF178E755}" type="slidenum">
              <a:rPr lang="en-US" smtClean="0"/>
              <a:t>‹#›</a:t>
            </a:fld>
            <a:endParaRPr lang="en-US"/>
          </a:p>
        </p:txBody>
      </p:sp>
    </p:spTree>
    <p:extLst>
      <p:ext uri="{BB962C8B-B14F-4D97-AF65-F5344CB8AC3E}">
        <p14:creationId xmlns:p14="http://schemas.microsoft.com/office/powerpoint/2010/main" val="320632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F76BE500-E16E-6044-9A09-1CE8D0C15FAB}" type="datetimeFigureOut">
              <a:rPr lang="en-US" smtClean="0"/>
              <a:t>10/23/2018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7F65AB4F-7D93-EC46-B882-156EF178E755}" type="slidenum">
              <a:rPr lang="en-US" smtClean="0"/>
              <a:t>‹#›</a:t>
            </a:fld>
            <a:endParaRPr lang="en-US"/>
          </a:p>
        </p:txBody>
      </p:sp>
    </p:spTree>
    <p:extLst>
      <p:ext uri="{BB962C8B-B14F-4D97-AF65-F5344CB8AC3E}">
        <p14:creationId xmlns:p14="http://schemas.microsoft.com/office/powerpoint/2010/main" val="3752450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76BE500-E16E-6044-9A09-1CE8D0C15FAB}" type="datetimeFigureOut">
              <a:rPr lang="en-US" smtClean="0"/>
              <a:t>10/23/2018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F65AB4F-7D93-EC46-B882-156EF178E755}" type="slidenum">
              <a:rPr lang="en-US" smtClean="0"/>
              <a:t>‹#›</a:t>
            </a:fld>
            <a:endParaRPr lang="en-US"/>
          </a:p>
        </p:txBody>
      </p:sp>
    </p:spTree>
    <p:extLst>
      <p:ext uri="{BB962C8B-B14F-4D97-AF65-F5344CB8AC3E}">
        <p14:creationId xmlns:p14="http://schemas.microsoft.com/office/powerpoint/2010/main" val="371338693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60" r:id="rId12"/>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BDC647-29AC-4691-80A0-54298F11DC1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1"/>
            <a:ext cx="12191999" cy="6868159"/>
          </a:xfrm>
          <a:prstGeom prst="rect">
            <a:avLst/>
          </a:prstGeom>
        </p:spPr>
      </p:pic>
      <p:sp>
        <p:nvSpPr>
          <p:cNvPr id="2" name="Title Placeholder 1">
            <a:extLst>
              <a:ext uri="{FF2B5EF4-FFF2-40B4-BE49-F238E27FC236}">
                <a16:creationId xmlns:a16="http://schemas.microsoft.com/office/drawing/2014/main" id="{D6FA4503-24D8-4E24-B09D-EE751D648A8B}"/>
              </a:ext>
            </a:extLst>
          </p:cNvPr>
          <p:cNvSpPr>
            <a:spLocks noGrp="1"/>
          </p:cNvSpPr>
          <p:nvPr>
            <p:ph type="title"/>
          </p:nvPr>
        </p:nvSpPr>
        <p:spPr>
          <a:xfrm>
            <a:off x="838200" y="365126"/>
            <a:ext cx="10515600" cy="117082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7BF7BDF-1A1C-494A-B4E7-BD044827FD7F}"/>
              </a:ext>
            </a:extLst>
          </p:cNvPr>
          <p:cNvSpPr>
            <a:spLocks noGrp="1"/>
          </p:cNvSpPr>
          <p:nvPr>
            <p:ph type="body" idx="1"/>
          </p:nvPr>
        </p:nvSpPr>
        <p:spPr>
          <a:xfrm>
            <a:off x="838200" y="1535955"/>
            <a:ext cx="10515600" cy="453016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BD55AEB-AEF4-478A-97B2-F9627F0ED7C3}"/>
              </a:ext>
            </a:extLst>
          </p:cNvPr>
          <p:cNvSpPr>
            <a:spLocks noGrp="1"/>
          </p:cNvSpPr>
          <p:nvPr>
            <p:ph type="ftr" sz="quarter" idx="3"/>
          </p:nvPr>
        </p:nvSpPr>
        <p:spPr>
          <a:xfrm>
            <a:off x="3130177" y="632191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057F147-4F38-4375-AF44-58E539866740}"/>
              </a:ext>
            </a:extLst>
          </p:cNvPr>
          <p:cNvSpPr>
            <a:spLocks noGrp="1"/>
          </p:cNvSpPr>
          <p:nvPr>
            <p:ph type="sldNum" sz="quarter" idx="4"/>
          </p:nvPr>
        </p:nvSpPr>
        <p:spPr>
          <a:xfrm>
            <a:off x="9371106" y="6321912"/>
            <a:ext cx="1982694" cy="365125"/>
          </a:xfrm>
          <a:prstGeom prst="rect">
            <a:avLst/>
          </a:prstGeom>
        </p:spPr>
        <p:txBody>
          <a:bodyPr vert="horz" lIns="91440" tIns="45720" rIns="91440" bIns="45720" rtlCol="0" anchor="ctr"/>
          <a:lstStyle>
            <a:lvl1pPr algn="r">
              <a:defRPr sz="1200">
                <a:solidFill>
                  <a:schemeClr val="bg1"/>
                </a:solidFill>
              </a:defRPr>
            </a:lvl1pPr>
          </a:lstStyle>
          <a:p>
            <a:fld id="{9F365BFF-93A5-4493-9F7C-56BECC83C906}" type="slidenum">
              <a:rPr lang="en-US" smtClean="0"/>
              <a:pPr/>
              <a:t>‹#›</a:t>
            </a:fld>
            <a:endParaRPr lang="en-US" dirty="0"/>
          </a:p>
        </p:txBody>
      </p:sp>
      <p:pic>
        <p:nvPicPr>
          <p:cNvPr id="10" name="Picture 9">
            <a:extLst>
              <a:ext uri="{FF2B5EF4-FFF2-40B4-BE49-F238E27FC236}">
                <a16:creationId xmlns:a16="http://schemas.microsoft.com/office/drawing/2014/main" id="{6A0CB919-B3A9-47F4-B4B0-0D77ECD3D2F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38200" y="6311407"/>
            <a:ext cx="1514179" cy="386134"/>
          </a:xfrm>
          <a:prstGeom prst="rect">
            <a:avLst/>
          </a:prstGeom>
        </p:spPr>
      </p:pic>
    </p:spTree>
    <p:extLst>
      <p:ext uri="{BB962C8B-B14F-4D97-AF65-F5344CB8AC3E}">
        <p14:creationId xmlns:p14="http://schemas.microsoft.com/office/powerpoint/2010/main" val="21098830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hf hdr="0" ftr="0" dt="0"/>
  <p:txStyles>
    <p:titleStyle>
      <a:lvl1pPr algn="l" defTabSz="914400" rtl="0" eaLnBrk="1" latinLnBrk="0" hangingPunct="1">
        <a:lnSpc>
          <a:spcPct val="90000"/>
        </a:lnSpc>
        <a:spcBef>
          <a:spcPct val="0"/>
        </a:spcBef>
        <a:buNone/>
        <a:defRPr sz="3600" b="1" kern="1200">
          <a:solidFill>
            <a:srgbClr val="BF311A"/>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40.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customXml" Target="../ink/ink2.xml"/><Relationship Id="rId5" Type="http://schemas.openxmlformats.org/officeDocument/2006/relationships/image" Target="../media/image130.png"/><Relationship Id="rId4" Type="http://schemas.openxmlformats.org/officeDocument/2006/relationships/customXml" Target="../ink/ink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trendct.org/2015/06/12/r-for-beginners-how-to-transition-from-excel-to-r/" TargetMode="External"/><Relationship Id="rId7" Type="http://schemas.openxmlformats.org/officeDocument/2006/relationships/hyperlink" Target="https://db.rstudio.com/best-practices/drivers/"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hyperlink" Target="https://www.jessemaegan.com/post/join-the-r-for-data-science-online-learning-community/" TargetMode="External"/><Relationship Id="rId5" Type="http://schemas.openxmlformats.org/officeDocument/2006/relationships/hyperlink" Target="http://r4ds.had.co.nz/" TargetMode="External"/><Relationship Id="rId4" Type="http://schemas.openxmlformats.org/officeDocument/2006/relationships/hyperlink" Target="https://www.rforexceluser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hyperlink" Target="http://www.digitalanalyticsassociation.org/" TargetMode="Externa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hyperlink" Target="http://bit.ly/DAASeattleuseRGroupSeattle" TargetMode="Externa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policyviz.com/product/a-guide-to-advanced-data-visualization-in-excel-201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A4642-F631-42FA-91A6-AFC6F78B2C86}"/>
              </a:ext>
            </a:extLst>
          </p:cNvPr>
          <p:cNvSpPr>
            <a:spLocks noGrp="1"/>
          </p:cNvSpPr>
          <p:nvPr>
            <p:ph type="ctrTitle"/>
          </p:nvPr>
        </p:nvSpPr>
        <p:spPr>
          <a:xfrm>
            <a:off x="1600200" y="2386744"/>
            <a:ext cx="8991600" cy="1645920"/>
          </a:xfrm>
        </p:spPr>
        <p:txBody>
          <a:bodyPr>
            <a:normAutofit/>
          </a:bodyPr>
          <a:lstStyle/>
          <a:p>
            <a:r>
              <a:rPr lang="en-US" sz="4000"/>
              <a:t>Is Your Excel Production Code?</a:t>
            </a:r>
          </a:p>
        </p:txBody>
      </p:sp>
      <p:sp>
        <p:nvSpPr>
          <p:cNvPr id="3" name="Subtitle 2">
            <a:extLst>
              <a:ext uri="{FF2B5EF4-FFF2-40B4-BE49-F238E27FC236}">
                <a16:creationId xmlns:a16="http://schemas.microsoft.com/office/drawing/2014/main" id="{51A64B43-9826-4825-9A64-0145AF626231}"/>
              </a:ext>
            </a:extLst>
          </p:cNvPr>
          <p:cNvSpPr>
            <a:spLocks noGrp="1"/>
          </p:cNvSpPr>
          <p:nvPr>
            <p:ph type="subTitle" idx="1"/>
          </p:nvPr>
        </p:nvSpPr>
        <p:spPr>
          <a:xfrm>
            <a:off x="3760840" y="4352544"/>
            <a:ext cx="5021826" cy="1906854"/>
          </a:xfrm>
        </p:spPr>
        <p:txBody>
          <a:bodyPr vert="horz" lIns="91440" tIns="45720" rIns="91440" bIns="45720" rtlCol="0" anchor="t">
            <a:normAutofit fontScale="92500" lnSpcReduction="10000"/>
          </a:bodyPr>
          <a:lstStyle/>
          <a:p>
            <a:pPr algn="just"/>
            <a:r>
              <a:rPr lang="en-US">
                <a:solidFill>
                  <a:schemeClr val="tx1"/>
                </a:solidFill>
              </a:rPr>
              <a:t>=CONCATENATE("I", " ", "Love", " ", "R")</a:t>
            </a:r>
          </a:p>
          <a:p>
            <a:pPr algn="just"/>
            <a:r>
              <a:rPr lang="en-US">
                <a:solidFill>
                  <a:schemeClr val="tx1"/>
                </a:solidFill>
              </a:rPr>
              <a:t>I Love R</a:t>
            </a:r>
          </a:p>
          <a:p>
            <a:pPr algn="just"/>
            <a:endParaRPr lang="en-US">
              <a:solidFill>
                <a:schemeClr val="tx1"/>
              </a:solidFill>
            </a:endParaRPr>
          </a:p>
          <a:p>
            <a:pPr algn="just"/>
            <a:r>
              <a:rPr lang="en-US">
                <a:solidFill>
                  <a:schemeClr val="tx1"/>
                </a:solidFill>
              </a:rPr>
              <a:t>&gt; paste("I", "Love", "Excel", </a:t>
            </a:r>
            <a:r>
              <a:rPr lang="en-US" err="1">
                <a:solidFill>
                  <a:schemeClr val="tx1"/>
                </a:solidFill>
              </a:rPr>
              <a:t>sep</a:t>
            </a:r>
            <a:r>
              <a:rPr lang="en-US">
                <a:solidFill>
                  <a:schemeClr val="tx1"/>
                </a:solidFill>
              </a:rPr>
              <a:t> =" ")</a:t>
            </a:r>
          </a:p>
          <a:p>
            <a:pPr algn="just"/>
            <a:r>
              <a:rPr lang="en-US">
                <a:solidFill>
                  <a:schemeClr val="tx1"/>
                </a:solidFill>
              </a:rPr>
              <a:t>[1] "I Love Excel"</a:t>
            </a:r>
          </a:p>
        </p:txBody>
      </p:sp>
    </p:spTree>
    <p:extLst>
      <p:ext uri="{BB962C8B-B14F-4D97-AF65-F5344CB8AC3E}">
        <p14:creationId xmlns:p14="http://schemas.microsoft.com/office/powerpoint/2010/main" val="687091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38F596-51ED-2740-995B-848CB7C8F7A9}"/>
              </a:ext>
            </a:extLst>
          </p:cNvPr>
          <p:cNvSpPr>
            <a:spLocks noGrp="1"/>
          </p:cNvSpPr>
          <p:nvPr>
            <p:ph type="title"/>
          </p:nvPr>
        </p:nvSpPr>
        <p:spPr/>
        <p:txBody>
          <a:bodyPr/>
          <a:lstStyle/>
          <a:p>
            <a:r>
              <a:rPr lang="en-US"/>
              <a:t>Analyst workflow (translated)</a:t>
            </a:r>
          </a:p>
        </p:txBody>
      </p:sp>
      <p:sp>
        <p:nvSpPr>
          <p:cNvPr id="6" name="Content Placeholder 5">
            <a:extLst>
              <a:ext uri="{FF2B5EF4-FFF2-40B4-BE49-F238E27FC236}">
                <a16:creationId xmlns:a16="http://schemas.microsoft.com/office/drawing/2014/main" id="{F1A570B3-8ABF-DE49-8599-D86B83012FF8}"/>
              </a:ext>
            </a:extLst>
          </p:cNvPr>
          <p:cNvSpPr>
            <a:spLocks noGrp="1"/>
          </p:cNvSpPr>
          <p:nvPr>
            <p:ph idx="1"/>
          </p:nvPr>
        </p:nvSpPr>
        <p:spPr>
          <a:xfrm>
            <a:off x="3826412" y="2638044"/>
            <a:ext cx="6134451" cy="3101983"/>
          </a:xfrm>
        </p:spPr>
        <p:txBody>
          <a:bodyPr>
            <a:normAutofit fontScale="92500" lnSpcReduction="20000"/>
          </a:bodyPr>
          <a:lstStyle/>
          <a:p>
            <a:r>
              <a:rPr lang="en-US">
                <a:solidFill>
                  <a:schemeClr val="bg1">
                    <a:lumMod val="50000"/>
                  </a:schemeClr>
                </a:solidFill>
              </a:rPr>
              <a:t>Get asked business question</a:t>
            </a:r>
          </a:p>
          <a:p>
            <a:r>
              <a:rPr lang="en-US"/>
              <a:t>Translate to data question</a:t>
            </a:r>
          </a:p>
          <a:p>
            <a:pPr lvl="1"/>
            <a:r>
              <a:rPr lang="en-US" sz="1900" b="1">
                <a:latin typeface="Gill Sans SemiBold" panose="020B0502020104020203" pitchFamily="34" charset="-79"/>
                <a:cs typeface="Gill Sans SemiBold" panose="020B0502020104020203" pitchFamily="34" charset="-79"/>
              </a:rPr>
              <a:t>Figure out how to answer the question</a:t>
            </a:r>
          </a:p>
          <a:p>
            <a:pPr lvl="1"/>
            <a:r>
              <a:rPr lang="en-US" sz="1900" b="1">
                <a:latin typeface="Gill Sans SemiBold" panose="020B0502020104020203" pitchFamily="34" charset="-79"/>
                <a:cs typeface="Gill Sans SemiBold" panose="020B0502020104020203" pitchFamily="34" charset="-79"/>
              </a:rPr>
              <a:t>Figure out what data is needed</a:t>
            </a:r>
          </a:p>
          <a:p>
            <a:pPr lvl="1"/>
            <a:r>
              <a:rPr lang="en-US" sz="1900" b="1">
                <a:latin typeface="Gill Sans SemiBold" panose="020B0502020104020203" pitchFamily="34" charset="-79"/>
                <a:cs typeface="Gill Sans SemiBold" panose="020B0502020104020203" pitchFamily="34" charset="-79"/>
              </a:rPr>
              <a:t>Figure out where that data is</a:t>
            </a:r>
          </a:p>
          <a:p>
            <a:pPr lvl="1"/>
            <a:r>
              <a:rPr lang="en-US" sz="1900" b="1">
                <a:latin typeface="Gill Sans SemiBold" panose="020B0502020104020203" pitchFamily="34" charset="-79"/>
                <a:cs typeface="Gill Sans SemiBold" panose="020B0502020104020203" pitchFamily="34" charset="-79"/>
              </a:rPr>
              <a:t>Figure out how to get that data</a:t>
            </a:r>
          </a:p>
          <a:p>
            <a:pPr lvl="1"/>
            <a:r>
              <a:rPr lang="en-US" sz="1900" b="1">
                <a:latin typeface="Gill Sans SemiBold" panose="020B0502020104020203" pitchFamily="34" charset="-79"/>
                <a:cs typeface="Gill Sans SemiBold" panose="020B0502020104020203" pitchFamily="34" charset="-79"/>
              </a:rPr>
              <a:t>Analyze that data</a:t>
            </a:r>
            <a:endParaRPr lang="en-US" b="1">
              <a:latin typeface="Gill Sans SemiBold" panose="020B0502020104020203" pitchFamily="34" charset="-79"/>
              <a:cs typeface="Gill Sans SemiBold" panose="020B0502020104020203" pitchFamily="34" charset="-79"/>
            </a:endParaRPr>
          </a:p>
          <a:p>
            <a:r>
              <a:rPr lang="en-US">
                <a:solidFill>
                  <a:schemeClr val="bg1">
                    <a:lumMod val="50000"/>
                  </a:schemeClr>
                </a:solidFill>
              </a:rPr>
              <a:t>Provide data answer</a:t>
            </a:r>
          </a:p>
          <a:p>
            <a:r>
              <a:rPr lang="en-US">
                <a:solidFill>
                  <a:schemeClr val="bg1">
                    <a:lumMod val="50000"/>
                  </a:schemeClr>
                </a:solidFill>
              </a:rPr>
              <a:t>Provide business answer</a:t>
            </a:r>
          </a:p>
          <a:p>
            <a:endParaRPr lang="en-US"/>
          </a:p>
        </p:txBody>
      </p:sp>
    </p:spTree>
    <p:extLst>
      <p:ext uri="{BB962C8B-B14F-4D97-AF65-F5344CB8AC3E}">
        <p14:creationId xmlns:p14="http://schemas.microsoft.com/office/powerpoint/2010/main" val="327267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13544-675D-D446-8312-50ECAEA7CB06}"/>
              </a:ext>
            </a:extLst>
          </p:cNvPr>
          <p:cNvSpPr>
            <a:spLocks noGrp="1"/>
          </p:cNvSpPr>
          <p:nvPr>
            <p:ph type="title"/>
          </p:nvPr>
        </p:nvSpPr>
        <p:spPr/>
        <p:txBody>
          <a:bodyPr>
            <a:normAutofit/>
          </a:bodyPr>
          <a:lstStyle/>
          <a:p>
            <a:pPr algn="ctr"/>
            <a:r>
              <a:rPr lang="en-US"/>
              <a:t>We all have that one coworker</a:t>
            </a:r>
          </a:p>
        </p:txBody>
      </p:sp>
      <p:pic>
        <p:nvPicPr>
          <p:cNvPr id="5" name="Content Placeholder 9">
            <a:extLst>
              <a:ext uri="{FF2B5EF4-FFF2-40B4-BE49-F238E27FC236}">
                <a16:creationId xmlns:a16="http://schemas.microsoft.com/office/drawing/2014/main" id="{87FBFD9F-7264-CC41-B9DE-71AA61574B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35763" y="1767787"/>
            <a:ext cx="4816475" cy="3322427"/>
          </a:xfrm>
        </p:spPr>
      </p:pic>
      <p:sp>
        <p:nvSpPr>
          <p:cNvPr id="4" name="Text Placeholder 3">
            <a:extLst>
              <a:ext uri="{FF2B5EF4-FFF2-40B4-BE49-F238E27FC236}">
                <a16:creationId xmlns:a16="http://schemas.microsoft.com/office/drawing/2014/main" id="{FCCACDE0-33F9-D34E-8AD7-DE223FD99399}"/>
              </a:ext>
            </a:extLst>
          </p:cNvPr>
          <p:cNvSpPr>
            <a:spLocks noGrp="1"/>
          </p:cNvSpPr>
          <p:nvPr>
            <p:ph type="body" sz="half" idx="2"/>
          </p:nvPr>
        </p:nvSpPr>
        <p:spPr/>
        <p:txBody>
          <a:bodyPr/>
          <a:lstStyle/>
          <a:p>
            <a:pPr algn="r"/>
            <a:r>
              <a:rPr lang="en-US" dirty="0"/>
              <a:t>Excel “version control”</a:t>
            </a:r>
          </a:p>
        </p:txBody>
      </p:sp>
    </p:spTree>
    <p:extLst>
      <p:ext uri="{BB962C8B-B14F-4D97-AF65-F5344CB8AC3E}">
        <p14:creationId xmlns:p14="http://schemas.microsoft.com/office/powerpoint/2010/main" val="3668020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13544-675D-D446-8312-50ECAEA7CB06}"/>
              </a:ext>
            </a:extLst>
          </p:cNvPr>
          <p:cNvSpPr>
            <a:spLocks noGrp="1"/>
          </p:cNvSpPr>
          <p:nvPr>
            <p:ph type="title"/>
          </p:nvPr>
        </p:nvSpPr>
        <p:spPr/>
        <p:txBody>
          <a:bodyPr>
            <a:normAutofit/>
          </a:bodyPr>
          <a:lstStyle/>
          <a:p>
            <a:pPr algn="ctr"/>
            <a:r>
              <a:rPr lang="en-US"/>
              <a:t>That same coworker in R</a:t>
            </a:r>
          </a:p>
        </p:txBody>
      </p:sp>
      <p:pic>
        <p:nvPicPr>
          <p:cNvPr id="8" name="Content Placeholder 7">
            <a:extLst>
              <a:ext uri="{FF2B5EF4-FFF2-40B4-BE49-F238E27FC236}">
                <a16:creationId xmlns:a16="http://schemas.microsoft.com/office/drawing/2014/main" id="{5E4AD757-8403-3A44-9BB8-C04E3FF4B0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35763" y="1715982"/>
            <a:ext cx="4816475" cy="3426037"/>
          </a:xfrm>
        </p:spPr>
      </p:pic>
      <p:sp>
        <p:nvSpPr>
          <p:cNvPr id="4" name="Text Placeholder 3">
            <a:extLst>
              <a:ext uri="{FF2B5EF4-FFF2-40B4-BE49-F238E27FC236}">
                <a16:creationId xmlns:a16="http://schemas.microsoft.com/office/drawing/2014/main" id="{FCCACDE0-33F9-D34E-8AD7-DE223FD99399}"/>
              </a:ext>
            </a:extLst>
          </p:cNvPr>
          <p:cNvSpPr>
            <a:spLocks noGrp="1"/>
          </p:cNvSpPr>
          <p:nvPr>
            <p:ph type="body" sz="half" idx="2"/>
          </p:nvPr>
        </p:nvSpPr>
        <p:spPr/>
        <p:txBody>
          <a:bodyPr/>
          <a:lstStyle/>
          <a:p>
            <a:pPr algn="r"/>
            <a:r>
              <a:rPr lang="en-US"/>
              <a:t>Less files in the folder because the work is done by script.</a:t>
            </a:r>
          </a:p>
        </p:txBody>
      </p:sp>
    </p:spTree>
    <p:extLst>
      <p:ext uri="{BB962C8B-B14F-4D97-AF65-F5344CB8AC3E}">
        <p14:creationId xmlns:p14="http://schemas.microsoft.com/office/powerpoint/2010/main" val="3399714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4844BD-CBB0-9D47-A88F-B476D2A82376}"/>
              </a:ext>
            </a:extLst>
          </p:cNvPr>
          <p:cNvSpPr>
            <a:spLocks noGrp="1"/>
          </p:cNvSpPr>
          <p:nvPr>
            <p:ph type="title"/>
          </p:nvPr>
        </p:nvSpPr>
        <p:spPr/>
        <p:txBody>
          <a:bodyPr/>
          <a:lstStyle/>
          <a:p>
            <a:r>
              <a:rPr lang="en-US"/>
              <a:t>Importing</a:t>
            </a:r>
          </a:p>
        </p:txBody>
      </p:sp>
      <p:sp>
        <p:nvSpPr>
          <p:cNvPr id="5" name="Text Placeholder 4">
            <a:extLst>
              <a:ext uri="{FF2B5EF4-FFF2-40B4-BE49-F238E27FC236}">
                <a16:creationId xmlns:a16="http://schemas.microsoft.com/office/drawing/2014/main" id="{AFB8981D-D68E-1845-837E-05EA53A6C29F}"/>
              </a:ext>
            </a:extLst>
          </p:cNvPr>
          <p:cNvSpPr>
            <a:spLocks noGrp="1"/>
          </p:cNvSpPr>
          <p:nvPr>
            <p:ph type="body" idx="1"/>
          </p:nvPr>
        </p:nvSpPr>
        <p:spPr/>
        <p:txBody>
          <a:bodyPr>
            <a:normAutofit/>
          </a:bodyPr>
          <a:lstStyle/>
          <a:p>
            <a:r>
              <a:rPr lang="en-US" sz="2400"/>
              <a:t>Are you working with flat files or databases?</a:t>
            </a:r>
          </a:p>
        </p:txBody>
      </p:sp>
    </p:spTree>
    <p:extLst>
      <p:ext uri="{BB962C8B-B14F-4D97-AF65-F5344CB8AC3E}">
        <p14:creationId xmlns:p14="http://schemas.microsoft.com/office/powerpoint/2010/main" val="2684733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83C8A-5E68-1B47-BA2F-F266AABB2283}"/>
              </a:ext>
            </a:extLst>
          </p:cNvPr>
          <p:cNvSpPr>
            <a:spLocks noGrp="1"/>
          </p:cNvSpPr>
          <p:nvPr>
            <p:ph type="title"/>
          </p:nvPr>
        </p:nvSpPr>
        <p:spPr>
          <a:xfrm>
            <a:off x="8312677" y="964692"/>
            <a:ext cx="3066937" cy="1188720"/>
          </a:xfrm>
        </p:spPr>
        <p:txBody>
          <a:bodyPr vert="horz" lIns="182880" tIns="182880" rIns="182880" bIns="182880" rtlCol="0" anchor="ctr">
            <a:normAutofit/>
          </a:bodyPr>
          <a:lstStyle/>
          <a:p>
            <a:r>
              <a:rPr lang="en-US"/>
              <a:t>Importing a CSV</a:t>
            </a:r>
            <a:br>
              <a:rPr lang="en-US"/>
            </a:br>
            <a:r>
              <a:rPr lang="en-US"/>
              <a:t>(R)</a:t>
            </a:r>
          </a:p>
        </p:txBody>
      </p:sp>
      <p:pic>
        <p:nvPicPr>
          <p:cNvPr id="12" name="Content Placeholder 11">
            <a:extLst>
              <a:ext uri="{FF2B5EF4-FFF2-40B4-BE49-F238E27FC236}">
                <a16:creationId xmlns:a16="http://schemas.microsoft.com/office/drawing/2014/main" id="{5B41210C-941A-3D46-A347-619FD07C6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113" y="748145"/>
            <a:ext cx="7848114" cy="5317095"/>
          </a:xfrm>
          <a:prstGeom prst="rect">
            <a:avLst/>
          </a:prstGeom>
        </p:spPr>
      </p:pic>
      <p:sp>
        <p:nvSpPr>
          <p:cNvPr id="3" name="Text Placeholder 2">
            <a:extLst>
              <a:ext uri="{FF2B5EF4-FFF2-40B4-BE49-F238E27FC236}">
                <a16:creationId xmlns:a16="http://schemas.microsoft.com/office/drawing/2014/main" id="{FD927A36-6402-8346-A691-5B214279A102}"/>
              </a:ext>
            </a:extLst>
          </p:cNvPr>
          <p:cNvSpPr>
            <a:spLocks noGrp="1"/>
          </p:cNvSpPr>
          <p:nvPr>
            <p:ph type="body" sz="half" idx="2"/>
          </p:nvPr>
        </p:nvSpPr>
        <p:spPr>
          <a:xfrm>
            <a:off x="8311249" y="2638044"/>
            <a:ext cx="3068365" cy="3263206"/>
          </a:xfrm>
        </p:spPr>
        <p:txBody>
          <a:bodyPr vert="horz" lIns="91440" tIns="45720" rIns="91440" bIns="45720" rtlCol="0">
            <a:normAutofit/>
          </a:bodyPr>
          <a:lstStyle/>
          <a:p>
            <a:pPr marL="285750" indent="-285750" algn="l">
              <a:buFont typeface="Arial" panose="020B0604020202020204" pitchFamily="34" charset="0"/>
              <a:buChar char="•"/>
            </a:pPr>
            <a:r>
              <a:rPr lang="en-US">
                <a:solidFill>
                  <a:schemeClr val="tx1">
                    <a:lumMod val="85000"/>
                    <a:lumOff val="15000"/>
                  </a:schemeClr>
                </a:solidFill>
              </a:rPr>
              <a:t>Click the filename</a:t>
            </a:r>
          </a:p>
          <a:p>
            <a:pPr marL="285750" indent="-285750" algn="l">
              <a:buFont typeface="Arial" panose="020B0604020202020204" pitchFamily="34" charset="0"/>
              <a:buChar char="•"/>
            </a:pPr>
            <a:r>
              <a:rPr lang="en-US">
                <a:solidFill>
                  <a:schemeClr val="tx1">
                    <a:lumMod val="85000"/>
                    <a:lumOff val="15000"/>
                  </a:schemeClr>
                </a:solidFill>
              </a:rPr>
              <a:t>Import Dataset</a:t>
            </a:r>
          </a:p>
          <a:p>
            <a:pPr marL="285750" indent="-285750" algn="l">
              <a:buFont typeface="Arial" panose="020B0604020202020204" pitchFamily="34" charset="0"/>
              <a:buChar char="•"/>
            </a:pPr>
            <a:r>
              <a:rPr lang="en-US">
                <a:solidFill>
                  <a:schemeClr val="tx1">
                    <a:lumMod val="85000"/>
                    <a:lumOff val="15000"/>
                  </a:schemeClr>
                </a:solidFill>
              </a:rPr>
              <a:t>A new screen appears!           </a:t>
            </a:r>
            <a:r>
              <a:rPr lang="en-US">
                <a:solidFill>
                  <a:schemeClr val="bg1">
                    <a:lumMod val="95000"/>
                  </a:schemeClr>
                </a:solidFill>
              </a:rPr>
              <a:t>….</a:t>
            </a:r>
          </a:p>
        </p:txBody>
      </p:sp>
      <p:sp>
        <p:nvSpPr>
          <p:cNvPr id="13" name="Rectangle 12">
            <a:extLst>
              <a:ext uri="{FF2B5EF4-FFF2-40B4-BE49-F238E27FC236}">
                <a16:creationId xmlns:a16="http://schemas.microsoft.com/office/drawing/2014/main" id="{F6B47C56-A0A1-7F4C-A935-D304F35B70AB}"/>
              </a:ext>
            </a:extLst>
          </p:cNvPr>
          <p:cNvSpPr/>
          <p:nvPr/>
        </p:nvSpPr>
        <p:spPr>
          <a:xfrm>
            <a:off x="4391891" y="2867891"/>
            <a:ext cx="3726873" cy="3200400"/>
          </a:xfrm>
          <a:prstGeom prst="rect">
            <a:avLst/>
          </a:prstGeom>
          <a:solidFill>
            <a:srgbClr val="FFFF0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947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83C8A-5E68-1B47-BA2F-F266AABB2283}"/>
              </a:ext>
            </a:extLst>
          </p:cNvPr>
          <p:cNvSpPr>
            <a:spLocks noGrp="1"/>
          </p:cNvSpPr>
          <p:nvPr>
            <p:ph type="title"/>
          </p:nvPr>
        </p:nvSpPr>
        <p:spPr>
          <a:xfrm>
            <a:off x="8312677" y="964692"/>
            <a:ext cx="3066937" cy="1188720"/>
          </a:xfrm>
        </p:spPr>
        <p:txBody>
          <a:bodyPr vert="horz" lIns="182880" tIns="182880" rIns="182880" bIns="182880" rtlCol="0" anchor="ctr">
            <a:normAutofit/>
          </a:bodyPr>
          <a:lstStyle/>
          <a:p>
            <a:r>
              <a:rPr lang="en-US"/>
              <a:t>Importing a CSV</a:t>
            </a:r>
            <a:br>
              <a:rPr lang="en-US"/>
            </a:br>
            <a:r>
              <a:rPr lang="en-US"/>
              <a:t>(R)</a:t>
            </a:r>
          </a:p>
        </p:txBody>
      </p:sp>
      <p:pic>
        <p:nvPicPr>
          <p:cNvPr id="12" name="Content Placeholder 11">
            <a:extLst>
              <a:ext uri="{FF2B5EF4-FFF2-40B4-BE49-F238E27FC236}">
                <a16:creationId xmlns:a16="http://schemas.microsoft.com/office/drawing/2014/main" id="{5B41210C-941A-3D46-A347-619FD07C6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113" y="802778"/>
            <a:ext cx="7848114" cy="5207830"/>
          </a:xfrm>
          <a:prstGeom prst="rect">
            <a:avLst/>
          </a:prstGeom>
        </p:spPr>
      </p:pic>
      <p:sp>
        <p:nvSpPr>
          <p:cNvPr id="3" name="Text Placeholder 2">
            <a:extLst>
              <a:ext uri="{FF2B5EF4-FFF2-40B4-BE49-F238E27FC236}">
                <a16:creationId xmlns:a16="http://schemas.microsoft.com/office/drawing/2014/main" id="{FD927A36-6402-8346-A691-5B214279A102}"/>
              </a:ext>
            </a:extLst>
          </p:cNvPr>
          <p:cNvSpPr>
            <a:spLocks noGrp="1"/>
          </p:cNvSpPr>
          <p:nvPr>
            <p:ph type="body" sz="half" idx="2"/>
          </p:nvPr>
        </p:nvSpPr>
        <p:spPr>
          <a:xfrm>
            <a:off x="8311249" y="2638044"/>
            <a:ext cx="3068365" cy="3263206"/>
          </a:xfrm>
        </p:spPr>
        <p:txBody>
          <a:bodyPr vert="horz" lIns="91440" tIns="45720" rIns="91440" bIns="45720" rtlCol="0">
            <a:normAutofit/>
          </a:bodyPr>
          <a:lstStyle/>
          <a:p>
            <a:pPr marL="285750" indent="-285750" algn="l">
              <a:buFont typeface="Arial" panose="020B0604020202020204" pitchFamily="34" charset="0"/>
              <a:buChar char="•"/>
            </a:pPr>
            <a:r>
              <a:rPr lang="en-US">
                <a:solidFill>
                  <a:schemeClr val="tx1">
                    <a:lumMod val="85000"/>
                    <a:lumOff val="15000"/>
                  </a:schemeClr>
                </a:solidFill>
              </a:rPr>
              <a:t>Set the data types</a:t>
            </a:r>
          </a:p>
          <a:p>
            <a:pPr marL="285750" indent="-285750" algn="l">
              <a:buFont typeface="Arial" panose="020B0604020202020204" pitchFamily="34" charset="0"/>
              <a:buChar char="•"/>
            </a:pPr>
            <a:r>
              <a:rPr lang="en-US">
                <a:solidFill>
                  <a:schemeClr val="tx1">
                    <a:lumMod val="85000"/>
                    <a:lumOff val="15000"/>
                  </a:schemeClr>
                </a:solidFill>
              </a:rPr>
              <a:t>Get a code preview</a:t>
            </a:r>
          </a:p>
          <a:p>
            <a:pPr marL="285750" indent="-285750" algn="l">
              <a:buFont typeface="Arial" panose="020B0604020202020204" pitchFamily="34" charset="0"/>
              <a:buChar char="•"/>
            </a:pPr>
            <a:r>
              <a:rPr lang="en-US">
                <a:solidFill>
                  <a:schemeClr val="tx1">
                    <a:lumMod val="85000"/>
                    <a:lumOff val="15000"/>
                  </a:schemeClr>
                </a:solidFill>
              </a:rPr>
              <a:t>Import!                               </a:t>
            </a:r>
            <a:r>
              <a:rPr lang="en-US">
                <a:solidFill>
                  <a:schemeClr val="bg1">
                    <a:lumMod val="95000"/>
                  </a:schemeClr>
                </a:solidFill>
              </a:rPr>
              <a:t>….</a:t>
            </a:r>
          </a:p>
        </p:txBody>
      </p:sp>
      <p:sp>
        <p:nvSpPr>
          <p:cNvPr id="13" name="Rectangle 12">
            <a:extLst>
              <a:ext uri="{FF2B5EF4-FFF2-40B4-BE49-F238E27FC236}">
                <a16:creationId xmlns:a16="http://schemas.microsoft.com/office/drawing/2014/main" id="{F6B47C56-A0A1-7F4C-A935-D304F35B70AB}"/>
              </a:ext>
            </a:extLst>
          </p:cNvPr>
          <p:cNvSpPr/>
          <p:nvPr/>
        </p:nvSpPr>
        <p:spPr>
          <a:xfrm>
            <a:off x="362228" y="1766705"/>
            <a:ext cx="7701884" cy="386707"/>
          </a:xfrm>
          <a:prstGeom prst="rect">
            <a:avLst/>
          </a:prstGeom>
          <a:solidFill>
            <a:srgbClr val="FFFF0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6DB435-7DA3-614E-AB16-4DF0F6AE425A}"/>
              </a:ext>
            </a:extLst>
          </p:cNvPr>
          <p:cNvSpPr/>
          <p:nvPr/>
        </p:nvSpPr>
        <p:spPr>
          <a:xfrm>
            <a:off x="6337004" y="4391247"/>
            <a:ext cx="1727107" cy="1233376"/>
          </a:xfrm>
          <a:prstGeom prst="rect">
            <a:avLst/>
          </a:prstGeom>
          <a:solidFill>
            <a:srgbClr val="FFFF0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5861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83C8A-5E68-1B47-BA2F-F266AABB2283}"/>
              </a:ext>
            </a:extLst>
          </p:cNvPr>
          <p:cNvSpPr>
            <a:spLocks noGrp="1"/>
          </p:cNvSpPr>
          <p:nvPr>
            <p:ph type="title"/>
          </p:nvPr>
        </p:nvSpPr>
        <p:spPr>
          <a:xfrm>
            <a:off x="8312677" y="964692"/>
            <a:ext cx="3066937" cy="1188720"/>
          </a:xfrm>
        </p:spPr>
        <p:txBody>
          <a:bodyPr vert="horz" lIns="182880" tIns="182880" rIns="182880" bIns="182880" rtlCol="0" anchor="ctr">
            <a:normAutofit/>
          </a:bodyPr>
          <a:lstStyle/>
          <a:p>
            <a:r>
              <a:rPr lang="en-US"/>
              <a:t>Connecting to a database (R)</a:t>
            </a:r>
          </a:p>
        </p:txBody>
      </p:sp>
      <p:pic>
        <p:nvPicPr>
          <p:cNvPr id="12" name="Content Placeholder 11">
            <a:extLst>
              <a:ext uri="{FF2B5EF4-FFF2-40B4-BE49-F238E27FC236}">
                <a16:creationId xmlns:a16="http://schemas.microsoft.com/office/drawing/2014/main" id="{5B41210C-941A-3D46-A347-619FD07C6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113" y="877789"/>
            <a:ext cx="7848114" cy="5057808"/>
          </a:xfrm>
          <a:prstGeom prst="rect">
            <a:avLst/>
          </a:prstGeom>
        </p:spPr>
      </p:pic>
      <p:sp>
        <p:nvSpPr>
          <p:cNvPr id="3" name="Text Placeholder 2">
            <a:extLst>
              <a:ext uri="{FF2B5EF4-FFF2-40B4-BE49-F238E27FC236}">
                <a16:creationId xmlns:a16="http://schemas.microsoft.com/office/drawing/2014/main" id="{FD927A36-6402-8346-A691-5B214279A102}"/>
              </a:ext>
            </a:extLst>
          </p:cNvPr>
          <p:cNvSpPr>
            <a:spLocks noGrp="1"/>
          </p:cNvSpPr>
          <p:nvPr>
            <p:ph type="body" sz="half" idx="2"/>
          </p:nvPr>
        </p:nvSpPr>
        <p:spPr>
          <a:xfrm>
            <a:off x="8311249" y="2638044"/>
            <a:ext cx="3068365" cy="3263206"/>
          </a:xfrm>
        </p:spPr>
        <p:txBody>
          <a:bodyPr vert="horz" lIns="91440" tIns="45720" rIns="91440" bIns="45720" rtlCol="0">
            <a:normAutofit/>
          </a:bodyPr>
          <a:lstStyle/>
          <a:p>
            <a:pPr marL="285750" indent="-285750" algn="l">
              <a:buFont typeface="Arial" panose="020B0604020202020204" pitchFamily="34" charset="0"/>
              <a:buChar char="•"/>
            </a:pPr>
            <a:r>
              <a:rPr lang="en-US">
                <a:solidFill>
                  <a:schemeClr val="tx1">
                    <a:lumMod val="85000"/>
                    <a:lumOff val="15000"/>
                  </a:schemeClr>
                </a:solidFill>
              </a:rPr>
              <a:t>Load a specific library</a:t>
            </a:r>
          </a:p>
          <a:p>
            <a:pPr marL="285750" indent="-285750" algn="l">
              <a:buFont typeface="Arial" panose="020B0604020202020204" pitchFamily="34" charset="0"/>
              <a:buChar char="•"/>
            </a:pPr>
            <a:r>
              <a:rPr lang="en-US">
                <a:solidFill>
                  <a:schemeClr val="tx1">
                    <a:lumMod val="85000"/>
                    <a:lumOff val="15000"/>
                  </a:schemeClr>
                </a:solidFill>
              </a:rPr>
              <a:t>Configure connection elements</a:t>
            </a:r>
          </a:p>
          <a:p>
            <a:pPr marL="285750" indent="-285750" algn="l">
              <a:buFont typeface="Arial" panose="020B0604020202020204" pitchFamily="34" charset="0"/>
              <a:buChar char="•"/>
            </a:pPr>
            <a:r>
              <a:rPr lang="en-US" b="1">
                <a:solidFill>
                  <a:schemeClr val="tx1">
                    <a:lumMod val="85000"/>
                    <a:lumOff val="15000"/>
                  </a:schemeClr>
                </a:solidFill>
              </a:rPr>
              <a:t>Force </a:t>
            </a:r>
            <a:r>
              <a:rPr lang="en-US">
                <a:solidFill>
                  <a:schemeClr val="tx1">
                    <a:lumMod val="85000"/>
                    <a:lumOff val="15000"/>
                  </a:schemeClr>
                </a:solidFill>
              </a:rPr>
              <a:t>user security </a:t>
            </a:r>
          </a:p>
          <a:p>
            <a:pPr marL="285750" indent="-285750" algn="l">
              <a:buFont typeface="Arial" panose="020B0604020202020204" pitchFamily="34" charset="0"/>
              <a:buChar char="•"/>
            </a:pPr>
            <a:r>
              <a:rPr lang="en-US">
                <a:solidFill>
                  <a:schemeClr val="tx1">
                    <a:lumMod val="85000"/>
                    <a:lumOff val="15000"/>
                  </a:schemeClr>
                </a:solidFill>
              </a:rPr>
              <a:t>From there it’s “as easy as” SQL</a:t>
            </a:r>
          </a:p>
          <a:p>
            <a:pPr marL="285750" indent="-285750" algn="l">
              <a:buFont typeface="Arial" panose="020B0604020202020204" pitchFamily="34" charset="0"/>
              <a:buChar char="•"/>
            </a:pPr>
            <a:r>
              <a:rPr lang="en-US">
                <a:solidFill>
                  <a:schemeClr val="tx1">
                    <a:lumMod val="85000"/>
                    <a:lumOff val="15000"/>
                  </a:schemeClr>
                </a:solidFill>
              </a:rPr>
              <a:t>Output is stored into the Environment </a:t>
            </a:r>
          </a:p>
        </p:txBody>
      </p:sp>
      <p:sp>
        <p:nvSpPr>
          <p:cNvPr id="13" name="Rectangle 12">
            <a:extLst>
              <a:ext uri="{FF2B5EF4-FFF2-40B4-BE49-F238E27FC236}">
                <a16:creationId xmlns:a16="http://schemas.microsoft.com/office/drawing/2014/main" id="{F6B47C56-A0A1-7F4C-A935-D304F35B70AB}"/>
              </a:ext>
            </a:extLst>
          </p:cNvPr>
          <p:cNvSpPr/>
          <p:nvPr/>
        </p:nvSpPr>
        <p:spPr>
          <a:xfrm>
            <a:off x="691116" y="2638043"/>
            <a:ext cx="4795284" cy="2369891"/>
          </a:xfrm>
          <a:prstGeom prst="rect">
            <a:avLst/>
          </a:prstGeom>
          <a:solidFill>
            <a:srgbClr val="FFFF0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6DB435-7DA3-614E-AB16-4DF0F6AE425A}"/>
              </a:ext>
            </a:extLst>
          </p:cNvPr>
          <p:cNvSpPr/>
          <p:nvPr/>
        </p:nvSpPr>
        <p:spPr>
          <a:xfrm>
            <a:off x="5699051" y="1722475"/>
            <a:ext cx="2371061" cy="1233376"/>
          </a:xfrm>
          <a:prstGeom prst="rect">
            <a:avLst/>
          </a:prstGeom>
          <a:solidFill>
            <a:srgbClr val="FFFF0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22824F6-99A0-CD40-87CC-9D6EB19DD7B4}"/>
                  </a:ext>
                </a:extLst>
              </p14:cNvPr>
              <p14:cNvContentPartPr/>
              <p14:nvPr/>
            </p14:nvContentPartPr>
            <p14:xfrm>
              <a:off x="2308563" y="3983844"/>
              <a:ext cx="358560" cy="5760"/>
            </p14:xfrm>
          </p:contentPart>
        </mc:Choice>
        <mc:Fallback xmlns="">
          <p:pic>
            <p:nvPicPr>
              <p:cNvPr id="6" name="Ink 5">
                <a:extLst>
                  <a:ext uri="{FF2B5EF4-FFF2-40B4-BE49-F238E27FC236}">
                    <a16:creationId xmlns:a16="http://schemas.microsoft.com/office/drawing/2014/main" id="{322824F6-99A0-CD40-87CC-9D6EB19DD7B4}"/>
                  </a:ext>
                </a:extLst>
              </p:cNvPr>
              <p:cNvPicPr/>
              <p:nvPr/>
            </p:nvPicPr>
            <p:blipFill>
              <a:blip r:embed="rId5"/>
              <a:stretch>
                <a:fillRect/>
              </a:stretch>
            </p:blipFill>
            <p:spPr>
              <a:xfrm>
                <a:off x="2272923" y="3947844"/>
                <a:ext cx="4302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9058B738-1F76-174D-A588-7C270604C3B6}"/>
                  </a:ext>
                </a:extLst>
              </p14:cNvPr>
              <p14:cNvContentPartPr/>
              <p14:nvPr/>
            </p14:nvContentPartPr>
            <p14:xfrm>
              <a:off x="2201969" y="4224773"/>
              <a:ext cx="1246320" cy="18720"/>
            </p14:xfrm>
          </p:contentPart>
        </mc:Choice>
        <mc:Fallback xmlns="">
          <p:pic>
            <p:nvPicPr>
              <p:cNvPr id="11" name="Ink 10">
                <a:extLst>
                  <a:ext uri="{FF2B5EF4-FFF2-40B4-BE49-F238E27FC236}">
                    <a16:creationId xmlns:a16="http://schemas.microsoft.com/office/drawing/2014/main" id="{9058B738-1F76-174D-A588-7C270604C3B6}"/>
                  </a:ext>
                </a:extLst>
              </p:cNvPr>
              <p:cNvPicPr/>
              <p:nvPr/>
            </p:nvPicPr>
            <p:blipFill>
              <a:blip r:embed="rId7"/>
              <a:stretch>
                <a:fillRect/>
              </a:stretch>
            </p:blipFill>
            <p:spPr>
              <a:xfrm>
                <a:off x="2166329" y="4188773"/>
                <a:ext cx="1317960" cy="90360"/>
              </a:xfrm>
              <a:prstGeom prst="rect">
                <a:avLst/>
              </a:prstGeom>
            </p:spPr>
          </p:pic>
        </mc:Fallback>
      </mc:AlternateContent>
    </p:spTree>
    <p:extLst>
      <p:ext uri="{BB962C8B-B14F-4D97-AF65-F5344CB8AC3E}">
        <p14:creationId xmlns:p14="http://schemas.microsoft.com/office/powerpoint/2010/main" val="3590966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D951-85BF-8E4D-BE09-420BA4687C55}"/>
              </a:ext>
            </a:extLst>
          </p:cNvPr>
          <p:cNvSpPr>
            <a:spLocks noGrp="1"/>
          </p:cNvSpPr>
          <p:nvPr>
            <p:ph type="title"/>
          </p:nvPr>
        </p:nvSpPr>
        <p:spPr/>
        <p:txBody>
          <a:bodyPr>
            <a:normAutofit/>
          </a:bodyPr>
          <a:lstStyle/>
          <a:p>
            <a:r>
              <a:rPr lang="en-US"/>
              <a:t>Grouping &amp;</a:t>
            </a:r>
            <a:br>
              <a:rPr lang="en-US"/>
            </a:br>
            <a:r>
              <a:rPr lang="en-US" err="1"/>
              <a:t>Summarising</a:t>
            </a:r>
            <a:endParaRPr lang="en-US"/>
          </a:p>
        </p:txBody>
      </p:sp>
      <p:sp>
        <p:nvSpPr>
          <p:cNvPr id="7" name="Subtitle 6">
            <a:extLst>
              <a:ext uri="{FF2B5EF4-FFF2-40B4-BE49-F238E27FC236}">
                <a16:creationId xmlns:a16="http://schemas.microsoft.com/office/drawing/2014/main" id="{28BAD309-ABBE-9A49-8C0F-B278FAB8F93A}"/>
              </a:ext>
            </a:extLst>
          </p:cNvPr>
          <p:cNvSpPr>
            <a:spLocks noGrp="1"/>
          </p:cNvSpPr>
          <p:nvPr>
            <p:ph type="body" idx="1"/>
          </p:nvPr>
        </p:nvSpPr>
        <p:spPr/>
        <p:txBody>
          <a:bodyPr>
            <a:normAutofit/>
          </a:bodyPr>
          <a:lstStyle/>
          <a:p>
            <a:r>
              <a:rPr lang="en-US" sz="2400"/>
              <a:t>Those pivot table things..</a:t>
            </a:r>
          </a:p>
        </p:txBody>
      </p:sp>
    </p:spTree>
    <p:extLst>
      <p:ext uri="{BB962C8B-B14F-4D97-AF65-F5344CB8AC3E}">
        <p14:creationId xmlns:p14="http://schemas.microsoft.com/office/powerpoint/2010/main" val="706655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1A9EF98-06F5-ED44-85E5-D302844FE89E}"/>
              </a:ext>
            </a:extLst>
          </p:cNvPr>
          <p:cNvSpPr>
            <a:spLocks noGrp="1"/>
          </p:cNvSpPr>
          <p:nvPr>
            <p:ph type="body" idx="1"/>
          </p:nvPr>
        </p:nvSpPr>
        <p:spPr/>
        <p:txBody>
          <a:bodyPr/>
          <a:lstStyle/>
          <a:p>
            <a:r>
              <a:rPr lang="en-US"/>
              <a:t>Code</a:t>
            </a:r>
          </a:p>
        </p:txBody>
      </p:sp>
      <p:sp>
        <p:nvSpPr>
          <p:cNvPr id="6" name="Content Placeholder 5">
            <a:extLst>
              <a:ext uri="{FF2B5EF4-FFF2-40B4-BE49-F238E27FC236}">
                <a16:creationId xmlns:a16="http://schemas.microsoft.com/office/drawing/2014/main" id="{CDA7A45A-559C-0347-96B8-0C61FB8FE39B}"/>
              </a:ext>
            </a:extLst>
          </p:cNvPr>
          <p:cNvSpPr>
            <a:spLocks noGrp="1"/>
          </p:cNvSpPr>
          <p:nvPr>
            <p:ph sz="half" idx="2"/>
          </p:nvPr>
        </p:nvSpPr>
        <p:spPr>
          <a:xfrm>
            <a:off x="1108710" y="3017520"/>
            <a:ext cx="4744974" cy="3246120"/>
          </a:xfrm>
        </p:spPr>
        <p:txBody>
          <a:bodyPr vert="horz" lIns="91440" tIns="45720" rIns="91440" bIns="45720" rtlCol="0" anchor="t">
            <a:normAutofit/>
          </a:bodyPr>
          <a:lstStyle/>
          <a:p>
            <a:pPr marL="0" indent="0">
              <a:lnSpc>
                <a:spcPct val="120000"/>
              </a:lnSpc>
              <a:spcBef>
                <a:spcPts val="0"/>
              </a:spcBef>
              <a:buNone/>
            </a:pPr>
            <a:r>
              <a:rPr lang="en-US" sz="1400" dirty="0">
                <a:latin typeface="Courier" pitchFamily="2" charset="0"/>
              </a:rPr>
              <a:t>```{r}</a:t>
            </a:r>
          </a:p>
          <a:p>
            <a:pPr marL="0" indent="0">
              <a:lnSpc>
                <a:spcPct val="120000"/>
              </a:lnSpc>
              <a:spcBef>
                <a:spcPts val="0"/>
              </a:spcBef>
              <a:buNone/>
            </a:pPr>
            <a:r>
              <a:rPr lang="en-US" sz="1400" dirty="0">
                <a:solidFill>
                  <a:srgbClr val="00B050"/>
                </a:solidFill>
                <a:latin typeface="Courier" pitchFamily="2" charset="0"/>
              </a:rPr>
              <a:t>#start with the </a:t>
            </a:r>
            <a:r>
              <a:rPr lang="en-US" sz="1400" dirty="0" err="1">
                <a:solidFill>
                  <a:srgbClr val="00B050"/>
                </a:solidFill>
                <a:latin typeface="Courier" pitchFamily="2" charset="0"/>
              </a:rPr>
              <a:t>node_count</a:t>
            </a:r>
            <a:r>
              <a:rPr lang="en-US" sz="1400" dirty="0">
                <a:solidFill>
                  <a:srgbClr val="00B050"/>
                </a:solidFill>
                <a:latin typeface="Courier" pitchFamily="2" charset="0"/>
              </a:rPr>
              <a:t> data</a:t>
            </a:r>
            <a:endParaRPr lang="en-US" sz="1400" dirty="0">
              <a:solidFill>
                <a:srgbClr val="262626"/>
              </a:solidFill>
              <a:latin typeface="Courier" pitchFamily="2" charset="0"/>
            </a:endParaRPr>
          </a:p>
          <a:p>
            <a:pPr marL="0" indent="0">
              <a:lnSpc>
                <a:spcPct val="120000"/>
              </a:lnSpc>
              <a:spcBef>
                <a:spcPts val="0"/>
              </a:spcBef>
              <a:buNone/>
            </a:pPr>
            <a:r>
              <a:rPr lang="en-US" sz="1400" dirty="0" err="1">
                <a:latin typeface="Courier" pitchFamily="2" charset="0"/>
              </a:rPr>
              <a:t>node_count_by_deployment_week</a:t>
            </a:r>
            <a:r>
              <a:rPr lang="en-US" sz="1400" dirty="0">
                <a:latin typeface="Courier" pitchFamily="2" charset="0"/>
              </a:rPr>
              <a:t> %&gt;% </a:t>
            </a:r>
          </a:p>
          <a:p>
            <a:pPr marL="0" indent="0">
              <a:lnSpc>
                <a:spcPct val="120000"/>
              </a:lnSpc>
              <a:spcBef>
                <a:spcPts val="0"/>
              </a:spcBef>
              <a:buNone/>
            </a:pPr>
            <a:r>
              <a:rPr lang="en-US" sz="1400" dirty="0">
                <a:latin typeface="Courier" pitchFamily="2" charset="0"/>
              </a:rPr>
              <a:t>  </a:t>
            </a:r>
            <a:r>
              <a:rPr lang="en-US" sz="1400" dirty="0">
                <a:solidFill>
                  <a:srgbClr val="00B050"/>
                </a:solidFill>
                <a:latin typeface="Courier" pitchFamily="2" charset="0"/>
              </a:rPr>
              <a:t>#turn "time" from &lt;char&gt; to &lt;dates&gt;</a:t>
            </a:r>
          </a:p>
          <a:p>
            <a:pPr marL="0" indent="0">
              <a:lnSpc>
                <a:spcPct val="120000"/>
              </a:lnSpc>
              <a:spcBef>
                <a:spcPts val="0"/>
              </a:spcBef>
              <a:buNone/>
            </a:pPr>
            <a:r>
              <a:rPr lang="en-US" sz="1400" dirty="0">
                <a:latin typeface="Courier" pitchFamily="2" charset="0"/>
              </a:rPr>
              <a:t>  mutate(time = </a:t>
            </a:r>
            <a:r>
              <a:rPr lang="en-US" sz="1400" dirty="0" err="1">
                <a:latin typeface="Courier" pitchFamily="2" charset="0"/>
              </a:rPr>
              <a:t>mdy</a:t>
            </a:r>
            <a:r>
              <a:rPr lang="en-US" sz="1400" dirty="0">
                <a:latin typeface="Courier" pitchFamily="2" charset="0"/>
              </a:rPr>
              <a:t>(time) %&gt;%</a:t>
            </a:r>
          </a:p>
          <a:p>
            <a:pPr marL="0" indent="0">
              <a:lnSpc>
                <a:spcPct val="120000"/>
              </a:lnSpc>
              <a:spcBef>
                <a:spcPts val="0"/>
              </a:spcBef>
              <a:buNone/>
            </a:pPr>
            <a:r>
              <a:rPr lang="en-US" sz="1400" dirty="0">
                <a:latin typeface="Courier" pitchFamily="2" charset="0"/>
              </a:rPr>
              <a:t>  </a:t>
            </a:r>
            <a:r>
              <a:rPr lang="en-US" sz="1400" dirty="0">
                <a:solidFill>
                  <a:srgbClr val="00B050"/>
                </a:solidFill>
                <a:latin typeface="Courier" pitchFamily="2" charset="0"/>
              </a:rPr>
              <a:t>#group by time and deployment</a:t>
            </a:r>
          </a:p>
          <a:p>
            <a:pPr marL="0" indent="0">
              <a:lnSpc>
                <a:spcPct val="120000"/>
              </a:lnSpc>
              <a:spcBef>
                <a:spcPts val="0"/>
              </a:spcBef>
              <a:buNone/>
            </a:pPr>
            <a:r>
              <a:rPr lang="en-US" sz="1400" dirty="0">
                <a:latin typeface="Courier" pitchFamily="2" charset="0"/>
              </a:rPr>
              <a:t>  </a:t>
            </a:r>
            <a:r>
              <a:rPr lang="en-US" sz="1400" dirty="0" err="1">
                <a:highlight>
                  <a:srgbClr val="FFFF00"/>
                </a:highlight>
                <a:latin typeface="Courier" pitchFamily="2" charset="0"/>
              </a:rPr>
              <a:t>group_by</a:t>
            </a:r>
            <a:r>
              <a:rPr lang="en-US" sz="1400" dirty="0">
                <a:highlight>
                  <a:srgbClr val="FFFF00"/>
                </a:highlight>
                <a:latin typeface="Courier" pitchFamily="2" charset="0"/>
              </a:rPr>
              <a:t>(time) %&gt;%</a:t>
            </a:r>
            <a:r>
              <a:rPr lang="en-US" sz="1400" dirty="0">
                <a:latin typeface="Courier" pitchFamily="2" charset="0"/>
              </a:rPr>
              <a:t> </a:t>
            </a:r>
          </a:p>
          <a:p>
            <a:pPr marL="0" indent="0">
              <a:lnSpc>
                <a:spcPct val="120000"/>
              </a:lnSpc>
              <a:spcBef>
                <a:spcPts val="0"/>
              </a:spcBef>
              <a:buNone/>
            </a:pPr>
            <a:r>
              <a:rPr lang="en-US" sz="1400" dirty="0">
                <a:latin typeface="Courier" pitchFamily="2" charset="0"/>
              </a:rPr>
              <a:t>  </a:t>
            </a:r>
            <a:r>
              <a:rPr lang="en-US" sz="1400" dirty="0">
                <a:solidFill>
                  <a:srgbClr val="00B050"/>
                </a:solidFill>
                <a:latin typeface="Courier" pitchFamily="2" charset="0"/>
              </a:rPr>
              <a:t>#give me staging stats</a:t>
            </a:r>
          </a:p>
          <a:p>
            <a:pPr marL="0" indent="0">
              <a:lnSpc>
                <a:spcPct val="120000"/>
              </a:lnSpc>
              <a:spcBef>
                <a:spcPts val="0"/>
              </a:spcBef>
              <a:buNone/>
            </a:pPr>
            <a:r>
              <a:rPr lang="en-US" sz="1400" dirty="0">
                <a:latin typeface="Courier" pitchFamily="2" charset="0"/>
              </a:rPr>
              <a:t>  </a:t>
            </a:r>
            <a:r>
              <a:rPr lang="en-US" sz="1400" dirty="0" err="1">
                <a:highlight>
                  <a:srgbClr val="FFFF00"/>
                </a:highlight>
                <a:latin typeface="Courier" pitchFamily="2" charset="0"/>
              </a:rPr>
              <a:t>summarise</a:t>
            </a:r>
            <a:r>
              <a:rPr lang="en-US" sz="1400" dirty="0">
                <a:highlight>
                  <a:srgbClr val="FFFF00"/>
                </a:highlight>
                <a:latin typeface="Courier" pitchFamily="2" charset="0"/>
              </a:rPr>
              <a:t>(sum = sum(Staging))</a:t>
            </a:r>
          </a:p>
          <a:p>
            <a:pPr marL="0" indent="0">
              <a:lnSpc>
                <a:spcPct val="120000"/>
              </a:lnSpc>
              <a:spcBef>
                <a:spcPts val="0"/>
              </a:spcBef>
              <a:buNone/>
            </a:pPr>
            <a:r>
              <a:rPr lang="en-US" sz="1400" dirty="0">
                <a:latin typeface="Courier" pitchFamily="2" charset="0"/>
              </a:rPr>
              <a:t>```</a:t>
            </a:r>
          </a:p>
        </p:txBody>
      </p:sp>
      <p:sp>
        <p:nvSpPr>
          <p:cNvPr id="8" name="Text Placeholder 7">
            <a:extLst>
              <a:ext uri="{FF2B5EF4-FFF2-40B4-BE49-F238E27FC236}">
                <a16:creationId xmlns:a16="http://schemas.microsoft.com/office/drawing/2014/main" id="{BF6730FE-3E55-4B49-B9A9-A9A2D4D3114A}"/>
              </a:ext>
            </a:extLst>
          </p:cNvPr>
          <p:cNvSpPr>
            <a:spLocks noGrp="1"/>
          </p:cNvSpPr>
          <p:nvPr>
            <p:ph type="body" sz="quarter" idx="13"/>
          </p:nvPr>
        </p:nvSpPr>
        <p:spPr/>
        <p:txBody>
          <a:bodyPr/>
          <a:lstStyle/>
          <a:p>
            <a:r>
              <a:rPr lang="en-US"/>
              <a:t>execute</a:t>
            </a:r>
          </a:p>
        </p:txBody>
      </p:sp>
      <p:sp>
        <p:nvSpPr>
          <p:cNvPr id="4" name="Title 3">
            <a:extLst>
              <a:ext uri="{FF2B5EF4-FFF2-40B4-BE49-F238E27FC236}">
                <a16:creationId xmlns:a16="http://schemas.microsoft.com/office/drawing/2014/main" id="{85F74EBE-CD1A-114C-BE40-3CCCBF0A9A76}"/>
              </a:ext>
            </a:extLst>
          </p:cNvPr>
          <p:cNvSpPr>
            <a:spLocks noGrp="1"/>
          </p:cNvSpPr>
          <p:nvPr>
            <p:ph type="title"/>
          </p:nvPr>
        </p:nvSpPr>
        <p:spPr/>
        <p:txBody>
          <a:bodyPr/>
          <a:lstStyle/>
          <a:p>
            <a:r>
              <a:rPr lang="en-US"/>
              <a:t>But in R? </a:t>
            </a:r>
          </a:p>
        </p:txBody>
      </p:sp>
      <p:pic>
        <p:nvPicPr>
          <p:cNvPr id="10" name="Picture 10" descr="A screenshot of a cell phone&#10;&#10;Description generated with very high confidence">
            <a:extLst>
              <a:ext uri="{FF2B5EF4-FFF2-40B4-BE49-F238E27FC236}">
                <a16:creationId xmlns:a16="http://schemas.microsoft.com/office/drawing/2014/main" id="{4DC08F30-ABCD-48B0-BA9A-0B8A4A74B2EC}"/>
              </a:ext>
            </a:extLst>
          </p:cNvPr>
          <p:cNvPicPr>
            <a:picLocks noGrp="1" noChangeAspect="1"/>
          </p:cNvPicPr>
          <p:nvPr>
            <p:ph sz="quarter" idx="4"/>
          </p:nvPr>
        </p:nvPicPr>
        <p:blipFill>
          <a:blip r:embed="rId3"/>
          <a:stretch>
            <a:fillRect/>
          </a:stretch>
        </p:blipFill>
        <p:spPr>
          <a:xfrm>
            <a:off x="6224511" y="3170050"/>
            <a:ext cx="3612147" cy="3351964"/>
          </a:xfrm>
          <a:prstGeom prst="rect">
            <a:avLst/>
          </a:prstGeom>
        </p:spPr>
      </p:pic>
    </p:spTree>
    <p:extLst>
      <p:ext uri="{BB962C8B-B14F-4D97-AF65-F5344CB8AC3E}">
        <p14:creationId xmlns:p14="http://schemas.microsoft.com/office/powerpoint/2010/main" val="2434367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F74EBE-CD1A-114C-BE40-3CCCBF0A9A76}"/>
              </a:ext>
            </a:extLst>
          </p:cNvPr>
          <p:cNvSpPr>
            <a:spLocks noGrp="1"/>
          </p:cNvSpPr>
          <p:nvPr>
            <p:ph type="title"/>
          </p:nvPr>
        </p:nvSpPr>
        <p:spPr/>
        <p:txBody>
          <a:bodyPr/>
          <a:lstStyle/>
          <a:p>
            <a:r>
              <a:rPr lang="en-US"/>
              <a:t>Expanding the pivot </a:t>
            </a:r>
          </a:p>
        </p:txBody>
      </p:sp>
      <p:sp>
        <p:nvSpPr>
          <p:cNvPr id="6" name="Content Placeholder 5">
            <a:extLst>
              <a:ext uri="{FF2B5EF4-FFF2-40B4-BE49-F238E27FC236}">
                <a16:creationId xmlns:a16="http://schemas.microsoft.com/office/drawing/2014/main" id="{CDA7A45A-559C-0347-96B8-0C61FB8FE39B}"/>
              </a:ext>
            </a:extLst>
          </p:cNvPr>
          <p:cNvSpPr>
            <a:spLocks noGrp="1"/>
          </p:cNvSpPr>
          <p:nvPr>
            <p:ph sz="half" idx="1"/>
          </p:nvPr>
        </p:nvSpPr>
        <p:spPr>
          <a:xfrm>
            <a:off x="1120140" y="2638044"/>
            <a:ext cx="4937760" cy="3751326"/>
          </a:xfrm>
        </p:spPr>
        <p:txBody>
          <a:bodyPr vert="horz" lIns="91440" tIns="45720" rIns="91440" bIns="45720" rtlCol="0" anchor="t">
            <a:normAutofit/>
          </a:bodyPr>
          <a:lstStyle/>
          <a:p>
            <a:pPr marL="0" indent="0">
              <a:lnSpc>
                <a:spcPct val="120000"/>
              </a:lnSpc>
              <a:spcBef>
                <a:spcPts val="0"/>
              </a:spcBef>
              <a:buNone/>
            </a:pPr>
            <a:r>
              <a:rPr lang="en-US" sz="1400" dirty="0">
                <a:latin typeface="Courier" pitchFamily="2" charset="0"/>
              </a:rPr>
              <a:t>```{r}</a:t>
            </a:r>
          </a:p>
          <a:p>
            <a:pPr marL="0" indent="0">
              <a:lnSpc>
                <a:spcPct val="120000"/>
              </a:lnSpc>
              <a:spcBef>
                <a:spcPts val="0"/>
              </a:spcBef>
              <a:buNone/>
            </a:pPr>
            <a:r>
              <a:rPr lang="en-US" sz="1400" dirty="0">
                <a:solidFill>
                  <a:srgbClr val="00B050"/>
                </a:solidFill>
                <a:latin typeface="Courier" pitchFamily="2" charset="0"/>
              </a:rPr>
              <a:t>#start with the </a:t>
            </a:r>
            <a:r>
              <a:rPr lang="en-US" sz="1400" dirty="0" err="1">
                <a:solidFill>
                  <a:srgbClr val="00B050"/>
                </a:solidFill>
                <a:latin typeface="Courier" pitchFamily="2" charset="0"/>
              </a:rPr>
              <a:t>node_count</a:t>
            </a:r>
            <a:r>
              <a:rPr lang="en-US" sz="1400" dirty="0">
                <a:solidFill>
                  <a:srgbClr val="00B050"/>
                </a:solidFill>
                <a:latin typeface="Courier" pitchFamily="2" charset="0"/>
              </a:rPr>
              <a:t> data</a:t>
            </a:r>
            <a:endParaRPr lang="en-US" sz="1400" dirty="0">
              <a:solidFill>
                <a:srgbClr val="262626"/>
              </a:solidFill>
              <a:latin typeface="Courier" pitchFamily="2" charset="0"/>
            </a:endParaRPr>
          </a:p>
          <a:p>
            <a:pPr marL="0" indent="0">
              <a:lnSpc>
                <a:spcPct val="120000"/>
              </a:lnSpc>
              <a:spcBef>
                <a:spcPts val="0"/>
              </a:spcBef>
              <a:buNone/>
            </a:pPr>
            <a:r>
              <a:rPr lang="en-US" sz="1400" dirty="0" err="1">
                <a:latin typeface="Courier" pitchFamily="2" charset="0"/>
              </a:rPr>
              <a:t>node_count_by_deployment_week</a:t>
            </a:r>
            <a:r>
              <a:rPr lang="en-US" sz="1400" dirty="0">
                <a:latin typeface="Courier" pitchFamily="2" charset="0"/>
              </a:rPr>
              <a:t> %&gt;% </a:t>
            </a:r>
          </a:p>
          <a:p>
            <a:pPr marL="0" indent="0">
              <a:lnSpc>
                <a:spcPct val="120000"/>
              </a:lnSpc>
              <a:spcBef>
                <a:spcPts val="0"/>
              </a:spcBef>
              <a:buNone/>
            </a:pPr>
            <a:r>
              <a:rPr lang="en-US" sz="1400" dirty="0">
                <a:latin typeface="Courier" pitchFamily="2" charset="0"/>
              </a:rPr>
              <a:t>  </a:t>
            </a:r>
            <a:r>
              <a:rPr lang="en-US" sz="1400" dirty="0">
                <a:solidFill>
                  <a:srgbClr val="00B050"/>
                </a:solidFill>
                <a:latin typeface="Courier" pitchFamily="2" charset="0"/>
              </a:rPr>
              <a:t>#turn "time" from &lt;char&gt; to &lt;dates&gt;</a:t>
            </a:r>
            <a:endParaRPr lang="en-US" sz="1400" dirty="0">
              <a:latin typeface="Courier" pitchFamily="2" charset="0"/>
            </a:endParaRPr>
          </a:p>
          <a:p>
            <a:pPr marL="0" indent="0">
              <a:lnSpc>
                <a:spcPct val="120000"/>
              </a:lnSpc>
              <a:spcBef>
                <a:spcPts val="0"/>
              </a:spcBef>
              <a:buNone/>
            </a:pPr>
            <a:r>
              <a:rPr lang="en-US" sz="1400" dirty="0">
                <a:latin typeface="Courier" pitchFamily="2" charset="0"/>
              </a:rPr>
              <a:t>  mutate(time = </a:t>
            </a:r>
            <a:r>
              <a:rPr lang="en-US" sz="1400" dirty="0" err="1">
                <a:latin typeface="Courier" pitchFamily="2" charset="0"/>
              </a:rPr>
              <a:t>mdy</a:t>
            </a:r>
            <a:r>
              <a:rPr lang="en-US" sz="1400" dirty="0">
                <a:latin typeface="Courier" pitchFamily="2" charset="0"/>
              </a:rPr>
              <a:t>(time) %&gt;%</a:t>
            </a:r>
            <a:endParaRPr lang="en-US" dirty="0"/>
          </a:p>
          <a:p>
            <a:pPr marL="0" indent="0">
              <a:lnSpc>
                <a:spcPct val="120000"/>
              </a:lnSpc>
              <a:spcBef>
                <a:spcPts val="0"/>
              </a:spcBef>
              <a:buNone/>
            </a:pPr>
            <a:r>
              <a:rPr lang="en-US" sz="1400" dirty="0">
                <a:latin typeface="Courier" pitchFamily="2" charset="0"/>
              </a:rPr>
              <a:t>  </a:t>
            </a:r>
            <a:r>
              <a:rPr lang="en-US" sz="1400" dirty="0">
                <a:solidFill>
                  <a:srgbClr val="00B050"/>
                </a:solidFill>
                <a:latin typeface="Courier" pitchFamily="2" charset="0"/>
              </a:rPr>
              <a:t>#group by time and deployment</a:t>
            </a:r>
          </a:p>
          <a:p>
            <a:pPr marL="0" indent="0">
              <a:lnSpc>
                <a:spcPct val="120000"/>
              </a:lnSpc>
              <a:spcBef>
                <a:spcPts val="0"/>
              </a:spcBef>
              <a:buNone/>
            </a:pPr>
            <a:r>
              <a:rPr lang="en-US" sz="1400" dirty="0">
                <a:latin typeface="Courier" pitchFamily="2" charset="0"/>
              </a:rPr>
              <a:t>  </a:t>
            </a:r>
            <a:r>
              <a:rPr lang="en-US" sz="1400" dirty="0" err="1">
                <a:latin typeface="Courier" pitchFamily="2" charset="0"/>
              </a:rPr>
              <a:t>group_by</a:t>
            </a:r>
            <a:r>
              <a:rPr lang="en-US" sz="1400" dirty="0">
                <a:latin typeface="Courier" pitchFamily="2" charset="0"/>
              </a:rPr>
              <a:t>(time) %&gt;% </a:t>
            </a:r>
          </a:p>
          <a:p>
            <a:pPr marL="0" indent="0">
              <a:lnSpc>
                <a:spcPct val="120000"/>
              </a:lnSpc>
              <a:spcBef>
                <a:spcPts val="0"/>
              </a:spcBef>
              <a:buNone/>
            </a:pPr>
            <a:r>
              <a:rPr lang="en-US" sz="1400" dirty="0">
                <a:latin typeface="Courier" pitchFamily="2" charset="0"/>
              </a:rPr>
              <a:t>  </a:t>
            </a:r>
            <a:r>
              <a:rPr lang="en-US" sz="1400" dirty="0">
                <a:solidFill>
                  <a:srgbClr val="00B050"/>
                </a:solidFill>
                <a:latin typeface="Courier" pitchFamily="2" charset="0"/>
              </a:rPr>
              <a:t>#give me staging stats</a:t>
            </a:r>
          </a:p>
          <a:p>
            <a:pPr marL="0" indent="0">
              <a:lnSpc>
                <a:spcPct val="120000"/>
              </a:lnSpc>
              <a:spcBef>
                <a:spcPts val="0"/>
              </a:spcBef>
              <a:buNone/>
            </a:pPr>
            <a:r>
              <a:rPr lang="en-US" sz="1400" dirty="0">
                <a:latin typeface="Courier" pitchFamily="2" charset="0"/>
              </a:rPr>
              <a:t>  </a:t>
            </a:r>
            <a:r>
              <a:rPr lang="en-US" sz="1400" dirty="0" err="1">
                <a:latin typeface="Courier" pitchFamily="2" charset="0"/>
              </a:rPr>
              <a:t>summarise</a:t>
            </a:r>
            <a:r>
              <a:rPr lang="en-US" sz="1400" dirty="0">
                <a:latin typeface="Courier" pitchFamily="2" charset="0"/>
              </a:rPr>
              <a:t>(sum = sum(Staging),</a:t>
            </a:r>
          </a:p>
          <a:p>
            <a:pPr marL="0" indent="0">
              <a:lnSpc>
                <a:spcPct val="120000"/>
              </a:lnSpc>
              <a:spcBef>
                <a:spcPts val="0"/>
              </a:spcBef>
              <a:buNone/>
            </a:pPr>
            <a:r>
              <a:rPr lang="en-US" sz="1400" dirty="0">
                <a:latin typeface="Courier" pitchFamily="2" charset="0"/>
              </a:rPr>
              <a:t>            </a:t>
            </a:r>
            <a:r>
              <a:rPr lang="en-US" sz="1400" dirty="0">
                <a:highlight>
                  <a:srgbClr val="FFFF00"/>
                </a:highlight>
                <a:latin typeface="Courier" pitchFamily="2" charset="0"/>
              </a:rPr>
              <a:t>count = n(),</a:t>
            </a:r>
          </a:p>
          <a:p>
            <a:pPr marL="0" indent="0">
              <a:lnSpc>
                <a:spcPct val="120000"/>
              </a:lnSpc>
              <a:spcBef>
                <a:spcPts val="0"/>
              </a:spcBef>
              <a:buNone/>
            </a:pPr>
            <a:r>
              <a:rPr lang="en-US" sz="1400" dirty="0">
                <a:latin typeface="Courier" pitchFamily="2" charset="0"/>
              </a:rPr>
              <a:t>            </a:t>
            </a:r>
            <a:r>
              <a:rPr lang="en-US" sz="1400" dirty="0">
                <a:highlight>
                  <a:srgbClr val="FFFF00"/>
                </a:highlight>
                <a:latin typeface="Courier" pitchFamily="2" charset="0"/>
              </a:rPr>
              <a:t>average = sum/count) </a:t>
            </a:r>
          </a:p>
          <a:p>
            <a:pPr marL="0" indent="0">
              <a:lnSpc>
                <a:spcPct val="120000"/>
              </a:lnSpc>
              <a:spcBef>
                <a:spcPts val="0"/>
              </a:spcBef>
              <a:buNone/>
            </a:pPr>
            <a:r>
              <a:rPr lang="en-US" sz="1400" dirty="0">
                <a:latin typeface="Courier" pitchFamily="2" charset="0"/>
              </a:rPr>
              <a:t>```</a:t>
            </a:r>
          </a:p>
        </p:txBody>
      </p:sp>
      <p:pic>
        <p:nvPicPr>
          <p:cNvPr id="15" name="Picture 15" descr="A screenshot of a cell phone&#10;&#10;Description generated with very high confidence">
            <a:extLst>
              <a:ext uri="{FF2B5EF4-FFF2-40B4-BE49-F238E27FC236}">
                <a16:creationId xmlns:a16="http://schemas.microsoft.com/office/drawing/2014/main" id="{2D3C40AD-F35D-4F52-B17B-BFE176E4EE7A}"/>
              </a:ext>
            </a:extLst>
          </p:cNvPr>
          <p:cNvPicPr>
            <a:picLocks noGrp="1" noChangeAspect="1"/>
          </p:cNvPicPr>
          <p:nvPr>
            <p:ph sz="half" idx="2"/>
          </p:nvPr>
        </p:nvPicPr>
        <p:blipFill>
          <a:blip r:embed="rId3"/>
          <a:stretch>
            <a:fillRect/>
          </a:stretch>
        </p:blipFill>
        <p:spPr>
          <a:xfrm>
            <a:off x="5710000" y="2729810"/>
            <a:ext cx="4898562" cy="3346239"/>
          </a:xfrm>
          <a:prstGeom prst="rect">
            <a:avLst/>
          </a:prstGeom>
        </p:spPr>
      </p:pic>
    </p:spTree>
    <p:extLst>
      <p:ext uri="{BB962C8B-B14F-4D97-AF65-F5344CB8AC3E}">
        <p14:creationId xmlns:p14="http://schemas.microsoft.com/office/powerpoint/2010/main" val="3405091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297FA056-0415-46F4-82DC-7827E109CF5C}"/>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Mehar Singh</a:t>
            </a:r>
          </a:p>
        </p:txBody>
      </p:sp>
      <p:sp>
        <p:nvSpPr>
          <p:cNvPr id="3" name="Content Placeholder 2">
            <a:extLst>
              <a:ext uri="{FF2B5EF4-FFF2-40B4-BE49-F238E27FC236}">
                <a16:creationId xmlns:a16="http://schemas.microsoft.com/office/drawing/2014/main" id="{09525E65-A846-4A46-89DC-3B7335D4E5C1}"/>
              </a:ext>
            </a:extLst>
          </p:cNvPr>
          <p:cNvSpPr>
            <a:spLocks noGrp="1"/>
          </p:cNvSpPr>
          <p:nvPr>
            <p:ph sz="half" idx="1"/>
          </p:nvPr>
        </p:nvSpPr>
        <p:spPr>
          <a:xfrm>
            <a:off x="600849" y="2638044"/>
            <a:ext cx="3449209" cy="3843872"/>
          </a:xfrm>
        </p:spPr>
        <p:txBody>
          <a:bodyPr vert="horz" lIns="91440" tIns="45720" rIns="91440" bIns="45720" rtlCol="0" anchor="t">
            <a:normAutofit/>
          </a:bodyPr>
          <a:lstStyle/>
          <a:p>
            <a:r>
              <a:rPr lang="en-US">
                <a:solidFill>
                  <a:schemeClr val="bg1"/>
                </a:solidFill>
              </a:rPr>
              <a:t>Co-Founder and CEO of ProCogia</a:t>
            </a:r>
          </a:p>
          <a:p>
            <a:r>
              <a:rPr lang="en-US">
                <a:solidFill>
                  <a:schemeClr val="bg1"/>
                </a:solidFill>
              </a:rPr>
              <a:t>MS in EE from Univ of Wisconsin and MBA from Univ of Washington</a:t>
            </a:r>
          </a:p>
          <a:p>
            <a:r>
              <a:rPr lang="en-US">
                <a:solidFill>
                  <a:schemeClr val="bg1"/>
                </a:solidFill>
              </a:rPr>
              <a:t>Have used Excel for 15 years</a:t>
            </a:r>
          </a:p>
          <a:p>
            <a:r>
              <a:rPr lang="en-US">
                <a:solidFill>
                  <a:schemeClr val="bg1"/>
                </a:solidFill>
              </a:rPr>
              <a:t>Have used R for 7 years</a:t>
            </a:r>
          </a:p>
          <a:p>
            <a:r>
              <a:rPr lang="en-US">
                <a:solidFill>
                  <a:schemeClr val="bg1"/>
                </a:solidFill>
              </a:rPr>
              <a:t>Connect with Me:</a:t>
            </a:r>
          </a:p>
          <a:p>
            <a:pPr lvl="1"/>
            <a:r>
              <a:rPr lang="en-US">
                <a:solidFill>
                  <a:schemeClr val="bg1"/>
                </a:solidFill>
              </a:rPr>
              <a:t>linkedin.com/in/</a:t>
            </a:r>
            <a:r>
              <a:rPr lang="en-US" err="1">
                <a:solidFill>
                  <a:schemeClr val="bg1"/>
                </a:solidFill>
              </a:rPr>
              <a:t>meharpratapsingh</a:t>
            </a:r>
            <a:endParaRPr lang="en-US">
              <a:solidFill>
                <a:schemeClr val="bg1"/>
              </a:solidFill>
            </a:endParaRPr>
          </a:p>
          <a:p>
            <a:pPr lvl="1"/>
            <a:r>
              <a:rPr lang="en-US">
                <a:solidFill>
                  <a:schemeClr val="bg1"/>
                </a:solidFill>
              </a:rPr>
              <a:t>Twitter – @</a:t>
            </a:r>
            <a:r>
              <a:rPr lang="en-US" err="1">
                <a:solidFill>
                  <a:schemeClr val="bg1"/>
                </a:solidFill>
              </a:rPr>
              <a:t>meharpsingh</a:t>
            </a:r>
            <a:endParaRPr lang="en-US">
              <a:solidFill>
                <a:schemeClr val="bg1"/>
              </a:solidFill>
            </a:endParaRPr>
          </a:p>
        </p:txBody>
      </p:sp>
      <p:pic>
        <p:nvPicPr>
          <p:cNvPr id="8" name="Content Placeholder 7" descr="A person wearing a suit and tie&#10;&#10;Description generated with very high confidence">
            <a:extLst>
              <a:ext uri="{FF2B5EF4-FFF2-40B4-BE49-F238E27FC236}">
                <a16:creationId xmlns:a16="http://schemas.microsoft.com/office/drawing/2014/main" id="{2E0DE34B-1324-47C1-BABD-C6E2049066CF}"/>
              </a:ext>
            </a:extLst>
          </p:cNvPr>
          <p:cNvPicPr>
            <a:picLocks noGrp="1" noChangeAspect="1"/>
          </p:cNvPicPr>
          <p:nvPr>
            <p:ph sz="half" idx="2"/>
          </p:nvPr>
        </p:nvPicPr>
        <p:blipFill>
          <a:blip r:embed="rId3"/>
          <a:stretch>
            <a:fillRect/>
          </a:stretch>
        </p:blipFill>
        <p:spPr>
          <a:xfrm>
            <a:off x="6096000" y="914399"/>
            <a:ext cx="4741350" cy="4741350"/>
          </a:xfrm>
        </p:spPr>
      </p:pic>
    </p:spTree>
    <p:extLst>
      <p:ext uri="{BB962C8B-B14F-4D97-AF65-F5344CB8AC3E}">
        <p14:creationId xmlns:p14="http://schemas.microsoft.com/office/powerpoint/2010/main" val="470910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D951-85BF-8E4D-BE09-420BA4687C55}"/>
              </a:ext>
            </a:extLst>
          </p:cNvPr>
          <p:cNvSpPr>
            <a:spLocks noGrp="1"/>
          </p:cNvSpPr>
          <p:nvPr>
            <p:ph type="title"/>
          </p:nvPr>
        </p:nvSpPr>
        <p:spPr/>
        <p:txBody>
          <a:bodyPr/>
          <a:lstStyle/>
          <a:p>
            <a:r>
              <a:rPr lang="en-US"/>
              <a:t>Filtering</a:t>
            </a:r>
          </a:p>
        </p:txBody>
      </p:sp>
      <p:sp>
        <p:nvSpPr>
          <p:cNvPr id="7" name="Subtitle 6">
            <a:extLst>
              <a:ext uri="{FF2B5EF4-FFF2-40B4-BE49-F238E27FC236}">
                <a16:creationId xmlns:a16="http://schemas.microsoft.com/office/drawing/2014/main" id="{28BAD309-ABBE-9A49-8C0F-B278FAB8F93A}"/>
              </a:ext>
            </a:extLst>
          </p:cNvPr>
          <p:cNvSpPr>
            <a:spLocks noGrp="1"/>
          </p:cNvSpPr>
          <p:nvPr>
            <p:ph type="body" idx="1"/>
          </p:nvPr>
        </p:nvSpPr>
        <p:spPr/>
        <p:txBody>
          <a:bodyPr>
            <a:normAutofit/>
          </a:bodyPr>
          <a:lstStyle/>
          <a:p>
            <a:r>
              <a:rPr lang="en-US" sz="2400"/>
              <a:t>Do you filter before or after the pivot?</a:t>
            </a:r>
            <a:endParaRPr lang="en-US"/>
          </a:p>
        </p:txBody>
      </p:sp>
    </p:spTree>
    <p:extLst>
      <p:ext uri="{BB962C8B-B14F-4D97-AF65-F5344CB8AC3E}">
        <p14:creationId xmlns:p14="http://schemas.microsoft.com/office/powerpoint/2010/main" val="2857994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A5B6-5D85-4526-949C-BC91412DFF2D}"/>
              </a:ext>
            </a:extLst>
          </p:cNvPr>
          <p:cNvSpPr>
            <a:spLocks noGrp="1"/>
          </p:cNvSpPr>
          <p:nvPr>
            <p:ph type="title"/>
          </p:nvPr>
        </p:nvSpPr>
        <p:spPr/>
        <p:txBody>
          <a:bodyPr/>
          <a:lstStyle/>
          <a:p>
            <a:r>
              <a:rPr lang="en-US"/>
              <a:t>Filter before the pivot</a:t>
            </a:r>
          </a:p>
        </p:txBody>
      </p:sp>
      <p:sp>
        <p:nvSpPr>
          <p:cNvPr id="3" name="Content Placeholder 2">
            <a:extLst>
              <a:ext uri="{FF2B5EF4-FFF2-40B4-BE49-F238E27FC236}">
                <a16:creationId xmlns:a16="http://schemas.microsoft.com/office/drawing/2014/main" id="{7F484F4E-E0A9-4755-AF89-BDBB8A1EC5E2}"/>
              </a:ext>
            </a:extLst>
          </p:cNvPr>
          <p:cNvSpPr>
            <a:spLocks noGrp="1"/>
          </p:cNvSpPr>
          <p:nvPr>
            <p:ph sz="half" idx="1"/>
          </p:nvPr>
        </p:nvSpPr>
        <p:spPr>
          <a:xfrm>
            <a:off x="922998" y="2638044"/>
            <a:ext cx="4806507" cy="3676824"/>
          </a:xfrm>
        </p:spPr>
        <p:txBody>
          <a:bodyPr vert="horz" lIns="91440" tIns="45720" rIns="91440" bIns="45720" rtlCol="0" anchor="t">
            <a:noAutofit/>
          </a:bodyPr>
          <a:lstStyle/>
          <a:p>
            <a:pPr marL="0">
              <a:lnSpc>
                <a:spcPct val="120000"/>
              </a:lnSpc>
              <a:spcBef>
                <a:spcPts val="0"/>
              </a:spcBef>
              <a:buNone/>
            </a:pPr>
            <a:r>
              <a:rPr lang="en-US" sz="1350" dirty="0">
                <a:latin typeface="Courier" pitchFamily="2" charset="0"/>
              </a:rPr>
              <a:t>```{r}   </a:t>
            </a:r>
          </a:p>
          <a:p>
            <a:pPr marL="0">
              <a:lnSpc>
                <a:spcPct val="120000"/>
              </a:lnSpc>
              <a:spcBef>
                <a:spcPts val="0"/>
              </a:spcBef>
              <a:buNone/>
            </a:pPr>
            <a:r>
              <a:rPr lang="en-US" sz="1350" dirty="0">
                <a:solidFill>
                  <a:srgbClr val="00B050"/>
                </a:solidFill>
                <a:latin typeface="Courier" pitchFamily="2" charset="0"/>
              </a:rPr>
              <a:t>#start with the </a:t>
            </a:r>
            <a:r>
              <a:rPr lang="en-US" sz="1350" dirty="0" err="1">
                <a:solidFill>
                  <a:srgbClr val="00B050"/>
                </a:solidFill>
                <a:latin typeface="Courier" pitchFamily="2" charset="0"/>
              </a:rPr>
              <a:t>node_count</a:t>
            </a:r>
            <a:r>
              <a:rPr lang="en-US" sz="1350" dirty="0">
                <a:solidFill>
                  <a:srgbClr val="00B050"/>
                </a:solidFill>
                <a:latin typeface="Courier" pitchFamily="2" charset="0"/>
              </a:rPr>
              <a:t> data</a:t>
            </a:r>
          </a:p>
          <a:p>
            <a:pPr>
              <a:lnSpc>
                <a:spcPct val="120000"/>
              </a:lnSpc>
              <a:spcBef>
                <a:spcPts val="0"/>
              </a:spcBef>
              <a:buNone/>
            </a:pPr>
            <a:r>
              <a:rPr lang="en-US" sz="1350" dirty="0" err="1">
                <a:latin typeface="Courier" pitchFamily="2" charset="0"/>
              </a:rPr>
              <a:t>node_count_by_deployment_week</a:t>
            </a:r>
            <a:r>
              <a:rPr lang="en-US" sz="1350" dirty="0">
                <a:latin typeface="Courier" pitchFamily="2" charset="0"/>
              </a:rPr>
              <a:t> %&gt;%</a:t>
            </a:r>
          </a:p>
          <a:p>
            <a:pPr marL="0" indent="0">
              <a:lnSpc>
                <a:spcPct val="120000"/>
              </a:lnSpc>
              <a:spcBef>
                <a:spcPts val="0"/>
              </a:spcBef>
              <a:buNone/>
            </a:pPr>
            <a:r>
              <a:rPr lang="en-US" sz="1350" dirty="0">
                <a:solidFill>
                  <a:srgbClr val="00B050"/>
                </a:solidFill>
                <a:latin typeface="Courier" pitchFamily="2" charset="0"/>
              </a:rPr>
              <a:t>  #turn "time" from &lt;char&gt; to &lt;dates&gt;</a:t>
            </a:r>
            <a:endParaRPr lang="en-US" sz="1350" dirty="0">
              <a:latin typeface="Courier" pitchFamily="2" charset="0"/>
            </a:endParaRPr>
          </a:p>
          <a:p>
            <a:pPr marL="0" indent="0">
              <a:lnSpc>
                <a:spcPct val="120000"/>
              </a:lnSpc>
              <a:spcBef>
                <a:spcPts val="0"/>
              </a:spcBef>
              <a:buNone/>
            </a:pPr>
            <a:r>
              <a:rPr lang="en-US" sz="1350" dirty="0">
                <a:latin typeface="Courier" pitchFamily="2" charset="0"/>
              </a:rPr>
              <a:t>  mutate(time = </a:t>
            </a:r>
            <a:r>
              <a:rPr lang="en-US" sz="1350" dirty="0" err="1">
                <a:latin typeface="Courier" pitchFamily="2" charset="0"/>
              </a:rPr>
              <a:t>mdy</a:t>
            </a:r>
            <a:r>
              <a:rPr lang="en-US" sz="1350" dirty="0">
                <a:latin typeface="Courier" pitchFamily="2" charset="0"/>
              </a:rPr>
              <a:t>(time) %&gt;%</a:t>
            </a:r>
          </a:p>
          <a:p>
            <a:pPr>
              <a:lnSpc>
                <a:spcPct val="120000"/>
              </a:lnSpc>
              <a:spcBef>
                <a:spcPts val="0"/>
              </a:spcBef>
              <a:buNone/>
            </a:pPr>
            <a:r>
              <a:rPr lang="en-US" sz="1350" dirty="0">
                <a:latin typeface="Courier" pitchFamily="2" charset="0"/>
              </a:rPr>
              <a:t>  </a:t>
            </a:r>
            <a:r>
              <a:rPr lang="en-US" sz="1350" dirty="0">
                <a:solidFill>
                  <a:srgbClr val="00B050"/>
                </a:solidFill>
                <a:latin typeface="Courier" pitchFamily="2" charset="0"/>
              </a:rPr>
              <a:t>#only want nodes with more than 1 Staging</a:t>
            </a:r>
          </a:p>
          <a:p>
            <a:pPr>
              <a:lnSpc>
                <a:spcPct val="120000"/>
              </a:lnSpc>
              <a:spcBef>
                <a:spcPts val="0"/>
              </a:spcBef>
              <a:buNone/>
            </a:pPr>
            <a:r>
              <a:rPr lang="en-US" sz="1350" dirty="0">
                <a:latin typeface="Courier" pitchFamily="2" charset="0"/>
              </a:rPr>
              <a:t>  </a:t>
            </a:r>
            <a:r>
              <a:rPr lang="en-US" sz="1350" dirty="0">
                <a:highlight>
                  <a:srgbClr val="FFFF00"/>
                </a:highlight>
                <a:latin typeface="Courier" pitchFamily="2" charset="0"/>
              </a:rPr>
              <a:t>filter(Staging &gt; 1) %&gt;%</a:t>
            </a:r>
            <a:r>
              <a:rPr lang="en-US" sz="1350" dirty="0">
                <a:latin typeface="Courier" pitchFamily="2" charset="0"/>
              </a:rPr>
              <a:t> </a:t>
            </a:r>
          </a:p>
          <a:p>
            <a:pPr>
              <a:lnSpc>
                <a:spcPct val="120000"/>
              </a:lnSpc>
              <a:spcBef>
                <a:spcPts val="0"/>
              </a:spcBef>
              <a:buNone/>
            </a:pPr>
            <a:r>
              <a:rPr lang="en-US" sz="1350" dirty="0">
                <a:latin typeface="Courier" pitchFamily="2" charset="0"/>
              </a:rPr>
              <a:t>  </a:t>
            </a:r>
            <a:r>
              <a:rPr lang="en-US" sz="1350" dirty="0">
                <a:solidFill>
                  <a:srgbClr val="00B050"/>
                </a:solidFill>
                <a:latin typeface="Courier" pitchFamily="2" charset="0"/>
              </a:rPr>
              <a:t>#group by time</a:t>
            </a:r>
          </a:p>
          <a:p>
            <a:pPr>
              <a:lnSpc>
                <a:spcPct val="120000"/>
              </a:lnSpc>
              <a:spcBef>
                <a:spcPts val="0"/>
              </a:spcBef>
              <a:buNone/>
            </a:pPr>
            <a:r>
              <a:rPr lang="en-US" sz="1350" dirty="0">
                <a:latin typeface="Courier" pitchFamily="2" charset="0"/>
              </a:rPr>
              <a:t>  </a:t>
            </a:r>
            <a:r>
              <a:rPr lang="en-US" sz="1350" dirty="0" err="1">
                <a:latin typeface="Courier" pitchFamily="2" charset="0"/>
              </a:rPr>
              <a:t>group_by</a:t>
            </a:r>
            <a:r>
              <a:rPr lang="en-US" sz="1350" dirty="0">
                <a:latin typeface="Courier" pitchFamily="2" charset="0"/>
              </a:rPr>
              <a:t>(time) %&gt;% </a:t>
            </a:r>
          </a:p>
          <a:p>
            <a:pPr>
              <a:lnSpc>
                <a:spcPct val="120000"/>
              </a:lnSpc>
              <a:spcBef>
                <a:spcPts val="0"/>
              </a:spcBef>
              <a:buNone/>
            </a:pPr>
            <a:r>
              <a:rPr lang="en-US" sz="1350" dirty="0">
                <a:latin typeface="Courier" pitchFamily="2" charset="0"/>
              </a:rPr>
              <a:t>  </a:t>
            </a:r>
            <a:r>
              <a:rPr lang="en-US" sz="1350" dirty="0">
                <a:solidFill>
                  <a:srgbClr val="00B050"/>
                </a:solidFill>
                <a:latin typeface="Courier" pitchFamily="2" charset="0"/>
              </a:rPr>
              <a:t>#give me staging stats</a:t>
            </a:r>
          </a:p>
          <a:p>
            <a:pPr>
              <a:lnSpc>
                <a:spcPct val="120000"/>
              </a:lnSpc>
              <a:spcBef>
                <a:spcPts val="0"/>
              </a:spcBef>
              <a:buNone/>
            </a:pPr>
            <a:r>
              <a:rPr lang="en-US" sz="1350" dirty="0">
                <a:latin typeface="Courier" pitchFamily="2" charset="0"/>
              </a:rPr>
              <a:t>  </a:t>
            </a:r>
            <a:r>
              <a:rPr lang="en-US" sz="1350" dirty="0" err="1">
                <a:latin typeface="Courier" pitchFamily="2" charset="0"/>
              </a:rPr>
              <a:t>summarise</a:t>
            </a:r>
            <a:r>
              <a:rPr lang="en-US" sz="1350" dirty="0">
                <a:latin typeface="Courier" pitchFamily="2" charset="0"/>
              </a:rPr>
              <a:t>(sum = sum(Staging),</a:t>
            </a:r>
          </a:p>
          <a:p>
            <a:pPr>
              <a:lnSpc>
                <a:spcPct val="120000"/>
              </a:lnSpc>
              <a:spcBef>
                <a:spcPts val="0"/>
              </a:spcBef>
              <a:buNone/>
            </a:pPr>
            <a:r>
              <a:rPr lang="en-US" sz="1350" dirty="0">
                <a:latin typeface="Courier" pitchFamily="2" charset="0"/>
              </a:rPr>
              <a:t>                  count = n(),</a:t>
            </a:r>
          </a:p>
          <a:p>
            <a:pPr>
              <a:lnSpc>
                <a:spcPct val="120000"/>
              </a:lnSpc>
              <a:spcBef>
                <a:spcPts val="0"/>
              </a:spcBef>
              <a:buNone/>
            </a:pPr>
            <a:r>
              <a:rPr lang="en-US" sz="1350" dirty="0">
                <a:latin typeface="Courier" pitchFamily="2" charset="0"/>
              </a:rPr>
              <a:t>                  average = sum/count) </a:t>
            </a:r>
          </a:p>
          <a:p>
            <a:pPr marL="0">
              <a:lnSpc>
                <a:spcPct val="120000"/>
              </a:lnSpc>
              <a:spcBef>
                <a:spcPts val="0"/>
              </a:spcBef>
              <a:buNone/>
            </a:pPr>
            <a:r>
              <a:rPr lang="en-US" sz="1350" dirty="0">
                <a:latin typeface="Courier" pitchFamily="2" charset="0"/>
              </a:rPr>
              <a:t>```</a:t>
            </a:r>
          </a:p>
        </p:txBody>
      </p:sp>
      <p:pic>
        <p:nvPicPr>
          <p:cNvPr id="7" name="Picture 7" descr="A screenshot of a cell phone&#10;&#10;Description generated with very high confidence">
            <a:extLst>
              <a:ext uri="{FF2B5EF4-FFF2-40B4-BE49-F238E27FC236}">
                <a16:creationId xmlns:a16="http://schemas.microsoft.com/office/drawing/2014/main" id="{BFC2BC37-75ED-41A3-977C-E1B594B46C95}"/>
              </a:ext>
            </a:extLst>
          </p:cNvPr>
          <p:cNvPicPr>
            <a:picLocks noGrp="1" noChangeAspect="1"/>
          </p:cNvPicPr>
          <p:nvPr>
            <p:ph sz="half" idx="2"/>
          </p:nvPr>
        </p:nvPicPr>
        <p:blipFill>
          <a:blip r:embed="rId3"/>
          <a:stretch>
            <a:fillRect/>
          </a:stretch>
        </p:blipFill>
        <p:spPr>
          <a:xfrm>
            <a:off x="5518672" y="2638044"/>
            <a:ext cx="5067323" cy="3723613"/>
          </a:xfrm>
          <a:prstGeom prst="rect">
            <a:avLst/>
          </a:prstGeom>
        </p:spPr>
      </p:pic>
    </p:spTree>
    <p:extLst>
      <p:ext uri="{BB962C8B-B14F-4D97-AF65-F5344CB8AC3E}">
        <p14:creationId xmlns:p14="http://schemas.microsoft.com/office/powerpoint/2010/main" val="3130989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A5B6-5D85-4526-949C-BC91412DFF2D}"/>
              </a:ext>
            </a:extLst>
          </p:cNvPr>
          <p:cNvSpPr>
            <a:spLocks noGrp="1"/>
          </p:cNvSpPr>
          <p:nvPr>
            <p:ph type="title"/>
          </p:nvPr>
        </p:nvSpPr>
        <p:spPr/>
        <p:txBody>
          <a:bodyPr/>
          <a:lstStyle/>
          <a:p>
            <a:r>
              <a:rPr lang="en-US"/>
              <a:t>Filter after the pivot</a:t>
            </a:r>
          </a:p>
        </p:txBody>
      </p:sp>
      <p:sp>
        <p:nvSpPr>
          <p:cNvPr id="3" name="Content Placeholder 2">
            <a:extLst>
              <a:ext uri="{FF2B5EF4-FFF2-40B4-BE49-F238E27FC236}">
                <a16:creationId xmlns:a16="http://schemas.microsoft.com/office/drawing/2014/main" id="{7F484F4E-E0A9-4755-AF89-BDBB8A1EC5E2}"/>
              </a:ext>
            </a:extLst>
          </p:cNvPr>
          <p:cNvSpPr>
            <a:spLocks noGrp="1"/>
          </p:cNvSpPr>
          <p:nvPr>
            <p:ph sz="half" idx="1"/>
          </p:nvPr>
        </p:nvSpPr>
        <p:spPr>
          <a:xfrm>
            <a:off x="1047176" y="2638044"/>
            <a:ext cx="4806507" cy="3676824"/>
          </a:xfrm>
        </p:spPr>
        <p:txBody>
          <a:bodyPr vert="horz" lIns="91440" tIns="45720" rIns="91440" bIns="45720" rtlCol="0" anchor="t">
            <a:noAutofit/>
          </a:bodyPr>
          <a:lstStyle/>
          <a:p>
            <a:pPr marL="0">
              <a:lnSpc>
                <a:spcPct val="120000"/>
              </a:lnSpc>
              <a:spcBef>
                <a:spcPts val="0"/>
              </a:spcBef>
              <a:buNone/>
            </a:pPr>
            <a:r>
              <a:rPr lang="en-US" sz="1200" dirty="0">
                <a:latin typeface="Courier" pitchFamily="2" charset="0"/>
              </a:rPr>
              <a:t>```{r}</a:t>
            </a:r>
          </a:p>
          <a:p>
            <a:pPr marL="0">
              <a:lnSpc>
                <a:spcPct val="120000"/>
              </a:lnSpc>
              <a:spcBef>
                <a:spcPts val="0"/>
              </a:spcBef>
              <a:buNone/>
            </a:pPr>
            <a:r>
              <a:rPr lang="en-US" sz="1200" dirty="0">
                <a:solidFill>
                  <a:srgbClr val="00B050"/>
                </a:solidFill>
                <a:latin typeface="Courier" pitchFamily="2" charset="0"/>
              </a:rPr>
              <a:t>#start with the </a:t>
            </a:r>
            <a:r>
              <a:rPr lang="en-US" sz="1200" dirty="0" err="1">
                <a:solidFill>
                  <a:srgbClr val="00B050"/>
                </a:solidFill>
                <a:latin typeface="Courier" pitchFamily="2" charset="0"/>
              </a:rPr>
              <a:t>node_count</a:t>
            </a:r>
            <a:r>
              <a:rPr lang="en-US" sz="1200" dirty="0">
                <a:solidFill>
                  <a:srgbClr val="00B050"/>
                </a:solidFill>
                <a:latin typeface="Courier" pitchFamily="2" charset="0"/>
              </a:rPr>
              <a:t> data</a:t>
            </a:r>
          </a:p>
          <a:p>
            <a:pPr>
              <a:lnSpc>
                <a:spcPct val="120000"/>
              </a:lnSpc>
              <a:spcBef>
                <a:spcPts val="0"/>
              </a:spcBef>
              <a:buNone/>
            </a:pPr>
            <a:r>
              <a:rPr lang="en-US" sz="1200" dirty="0" err="1">
                <a:latin typeface="Courier" pitchFamily="2" charset="0"/>
              </a:rPr>
              <a:t>node_count_by_deployment_week</a:t>
            </a:r>
            <a:r>
              <a:rPr lang="en-US" sz="1200" dirty="0">
                <a:latin typeface="Courier" pitchFamily="2" charset="0"/>
              </a:rPr>
              <a:t> %&gt;%</a:t>
            </a:r>
          </a:p>
          <a:p>
            <a:pPr marL="0" indent="0">
              <a:lnSpc>
                <a:spcPct val="120000"/>
              </a:lnSpc>
              <a:spcBef>
                <a:spcPts val="0"/>
              </a:spcBef>
              <a:buNone/>
            </a:pPr>
            <a:r>
              <a:rPr lang="en-US" sz="1200" dirty="0">
                <a:solidFill>
                  <a:srgbClr val="00B050"/>
                </a:solidFill>
                <a:latin typeface="Courier" pitchFamily="2" charset="0"/>
              </a:rPr>
              <a:t>  #turn "time" from &lt;char&gt; to &lt;dates&gt;</a:t>
            </a:r>
            <a:endParaRPr lang="en-US" sz="1200" dirty="0">
              <a:latin typeface="Courier" pitchFamily="2" charset="0"/>
            </a:endParaRPr>
          </a:p>
          <a:p>
            <a:pPr marL="0" indent="0">
              <a:lnSpc>
                <a:spcPct val="120000"/>
              </a:lnSpc>
              <a:spcBef>
                <a:spcPts val="0"/>
              </a:spcBef>
              <a:buNone/>
            </a:pPr>
            <a:r>
              <a:rPr lang="en-US" sz="1200" dirty="0">
                <a:latin typeface="Courier" pitchFamily="2" charset="0"/>
              </a:rPr>
              <a:t>  mutate(time = </a:t>
            </a:r>
            <a:r>
              <a:rPr lang="en-US" sz="1200" dirty="0" err="1">
                <a:latin typeface="Courier" pitchFamily="2" charset="0"/>
              </a:rPr>
              <a:t>mdy</a:t>
            </a:r>
            <a:r>
              <a:rPr lang="en-US" sz="1200" dirty="0">
                <a:latin typeface="Courier" pitchFamily="2" charset="0"/>
              </a:rPr>
              <a:t>(time) %&gt;%</a:t>
            </a:r>
          </a:p>
          <a:p>
            <a:pPr>
              <a:lnSpc>
                <a:spcPct val="120000"/>
              </a:lnSpc>
              <a:spcBef>
                <a:spcPts val="0"/>
              </a:spcBef>
              <a:buNone/>
            </a:pPr>
            <a:r>
              <a:rPr lang="en-US" sz="1200" dirty="0">
                <a:latin typeface="Courier" pitchFamily="2" charset="0"/>
              </a:rPr>
              <a:t>  </a:t>
            </a:r>
            <a:r>
              <a:rPr lang="en-US" sz="1200" dirty="0">
                <a:solidFill>
                  <a:srgbClr val="00B050"/>
                </a:solidFill>
                <a:latin typeface="Courier" pitchFamily="2" charset="0"/>
              </a:rPr>
              <a:t>#only want nodes with more than 1 Staging</a:t>
            </a:r>
          </a:p>
          <a:p>
            <a:pPr>
              <a:lnSpc>
                <a:spcPct val="120000"/>
              </a:lnSpc>
              <a:spcBef>
                <a:spcPts val="0"/>
              </a:spcBef>
              <a:buNone/>
            </a:pPr>
            <a:r>
              <a:rPr lang="en-US" sz="1200" dirty="0">
                <a:latin typeface="Courier" pitchFamily="2" charset="0"/>
              </a:rPr>
              <a:t>  filter(Staging &gt; 1) %&gt;% </a:t>
            </a:r>
          </a:p>
          <a:p>
            <a:pPr>
              <a:lnSpc>
                <a:spcPct val="120000"/>
              </a:lnSpc>
              <a:spcBef>
                <a:spcPts val="0"/>
              </a:spcBef>
              <a:buNone/>
            </a:pPr>
            <a:r>
              <a:rPr lang="en-US" sz="1200" dirty="0">
                <a:latin typeface="Courier" pitchFamily="2" charset="0"/>
              </a:rPr>
              <a:t>  </a:t>
            </a:r>
            <a:r>
              <a:rPr lang="en-US" sz="1200" dirty="0">
                <a:solidFill>
                  <a:srgbClr val="00B050"/>
                </a:solidFill>
                <a:latin typeface="Courier" pitchFamily="2" charset="0"/>
              </a:rPr>
              <a:t>#group by time</a:t>
            </a:r>
          </a:p>
          <a:p>
            <a:pPr>
              <a:lnSpc>
                <a:spcPct val="120000"/>
              </a:lnSpc>
              <a:spcBef>
                <a:spcPts val="0"/>
              </a:spcBef>
              <a:buNone/>
            </a:pPr>
            <a:r>
              <a:rPr lang="en-US" sz="1200" dirty="0">
                <a:latin typeface="Courier" pitchFamily="2" charset="0"/>
              </a:rPr>
              <a:t>  </a:t>
            </a:r>
            <a:r>
              <a:rPr lang="en-US" sz="1200" dirty="0" err="1">
                <a:latin typeface="Courier" pitchFamily="2" charset="0"/>
              </a:rPr>
              <a:t>group_by</a:t>
            </a:r>
            <a:r>
              <a:rPr lang="en-US" sz="1200" dirty="0">
                <a:latin typeface="Courier" pitchFamily="2" charset="0"/>
              </a:rPr>
              <a:t>(time) %&gt;% </a:t>
            </a:r>
          </a:p>
          <a:p>
            <a:pPr>
              <a:lnSpc>
                <a:spcPct val="120000"/>
              </a:lnSpc>
              <a:spcBef>
                <a:spcPts val="0"/>
              </a:spcBef>
              <a:buNone/>
            </a:pPr>
            <a:r>
              <a:rPr lang="en-US" sz="1200" dirty="0">
                <a:latin typeface="Courier" pitchFamily="2" charset="0"/>
              </a:rPr>
              <a:t>  </a:t>
            </a:r>
            <a:r>
              <a:rPr lang="en-US" sz="1200" dirty="0">
                <a:solidFill>
                  <a:srgbClr val="00B050"/>
                </a:solidFill>
                <a:latin typeface="Courier" pitchFamily="2" charset="0"/>
              </a:rPr>
              <a:t>#give me staging stats</a:t>
            </a:r>
          </a:p>
          <a:p>
            <a:pPr>
              <a:lnSpc>
                <a:spcPct val="120000"/>
              </a:lnSpc>
              <a:spcBef>
                <a:spcPts val="0"/>
              </a:spcBef>
              <a:buNone/>
            </a:pPr>
            <a:r>
              <a:rPr lang="en-US" sz="1200" dirty="0">
                <a:latin typeface="Courier" pitchFamily="2" charset="0"/>
              </a:rPr>
              <a:t>  </a:t>
            </a:r>
            <a:r>
              <a:rPr lang="en-US" sz="1200" dirty="0" err="1">
                <a:latin typeface="Courier" pitchFamily="2" charset="0"/>
              </a:rPr>
              <a:t>summarise</a:t>
            </a:r>
            <a:r>
              <a:rPr lang="en-US" sz="1200" dirty="0">
                <a:latin typeface="Courier" pitchFamily="2" charset="0"/>
              </a:rPr>
              <a:t>(sum = sum(Staging),</a:t>
            </a:r>
          </a:p>
          <a:p>
            <a:pPr>
              <a:lnSpc>
                <a:spcPct val="120000"/>
              </a:lnSpc>
              <a:spcBef>
                <a:spcPts val="0"/>
              </a:spcBef>
              <a:buNone/>
            </a:pPr>
            <a:r>
              <a:rPr lang="en-US" sz="1200" dirty="0">
                <a:latin typeface="Courier" pitchFamily="2" charset="0"/>
              </a:rPr>
              <a:t>                  count = n(),</a:t>
            </a:r>
          </a:p>
          <a:p>
            <a:pPr>
              <a:lnSpc>
                <a:spcPct val="120000"/>
              </a:lnSpc>
              <a:spcBef>
                <a:spcPts val="0"/>
              </a:spcBef>
              <a:buNone/>
            </a:pPr>
            <a:r>
              <a:rPr lang="en-US" sz="1200" dirty="0">
                <a:latin typeface="Courier" pitchFamily="2" charset="0"/>
              </a:rPr>
              <a:t>                  average = sum/count) %&gt;% </a:t>
            </a:r>
          </a:p>
          <a:p>
            <a:pPr>
              <a:lnSpc>
                <a:spcPct val="120000"/>
              </a:lnSpc>
              <a:spcBef>
                <a:spcPts val="0"/>
              </a:spcBef>
              <a:buNone/>
            </a:pPr>
            <a:r>
              <a:rPr lang="en-US" sz="1200" dirty="0">
                <a:latin typeface="Courier" pitchFamily="2" charset="0"/>
              </a:rPr>
              <a:t>  </a:t>
            </a:r>
            <a:r>
              <a:rPr lang="en-US" sz="1200" dirty="0">
                <a:solidFill>
                  <a:srgbClr val="00B050"/>
                </a:solidFill>
                <a:latin typeface="Courier" pitchFamily="2" charset="0"/>
              </a:rPr>
              <a:t>#only want to see weeks where the average was &gt;2</a:t>
            </a:r>
          </a:p>
          <a:p>
            <a:pPr>
              <a:lnSpc>
                <a:spcPct val="120000"/>
              </a:lnSpc>
              <a:spcBef>
                <a:spcPts val="0"/>
              </a:spcBef>
              <a:buNone/>
            </a:pPr>
            <a:r>
              <a:rPr lang="en-US" sz="1200" dirty="0">
                <a:latin typeface="Courier" pitchFamily="2" charset="0"/>
              </a:rPr>
              <a:t>  </a:t>
            </a:r>
            <a:r>
              <a:rPr lang="en-US" sz="1200" dirty="0">
                <a:highlight>
                  <a:srgbClr val="FFFF00"/>
                </a:highlight>
                <a:latin typeface="Courier" pitchFamily="2" charset="0"/>
              </a:rPr>
              <a:t>filter(average &gt; 2) </a:t>
            </a:r>
            <a:r>
              <a:rPr lang="en-US" sz="1200" dirty="0">
                <a:latin typeface="Courier" pitchFamily="2" charset="0"/>
              </a:rPr>
              <a:t> </a:t>
            </a:r>
          </a:p>
          <a:p>
            <a:pPr marL="0">
              <a:lnSpc>
                <a:spcPct val="120000"/>
              </a:lnSpc>
              <a:spcBef>
                <a:spcPts val="0"/>
              </a:spcBef>
              <a:buNone/>
            </a:pPr>
            <a:r>
              <a:rPr lang="en-US" sz="1200" dirty="0">
                <a:latin typeface="Courier" pitchFamily="2" charset="0"/>
              </a:rPr>
              <a:t>```</a:t>
            </a:r>
          </a:p>
        </p:txBody>
      </p:sp>
      <p:pic>
        <p:nvPicPr>
          <p:cNvPr id="7" name="Picture 7" descr="A screenshot of a cell phone&#10;&#10;Description generated with very high confidence">
            <a:extLst>
              <a:ext uri="{FF2B5EF4-FFF2-40B4-BE49-F238E27FC236}">
                <a16:creationId xmlns:a16="http://schemas.microsoft.com/office/drawing/2014/main" id="{FF7876F2-F591-4D4D-9920-AD86199460D8}"/>
              </a:ext>
            </a:extLst>
          </p:cNvPr>
          <p:cNvPicPr>
            <a:picLocks noGrp="1" noChangeAspect="1"/>
          </p:cNvPicPr>
          <p:nvPr>
            <p:ph sz="half" idx="2"/>
          </p:nvPr>
        </p:nvPicPr>
        <p:blipFill>
          <a:blip r:embed="rId3"/>
          <a:stretch>
            <a:fillRect/>
          </a:stretch>
        </p:blipFill>
        <p:spPr>
          <a:xfrm>
            <a:off x="5858538" y="3578872"/>
            <a:ext cx="5596690" cy="1304992"/>
          </a:xfrm>
          <a:prstGeom prst="rect">
            <a:avLst/>
          </a:prstGeom>
        </p:spPr>
      </p:pic>
    </p:spTree>
    <p:extLst>
      <p:ext uri="{BB962C8B-B14F-4D97-AF65-F5344CB8AC3E}">
        <p14:creationId xmlns:p14="http://schemas.microsoft.com/office/powerpoint/2010/main" val="2988841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D951-85BF-8E4D-BE09-420BA4687C55}"/>
              </a:ext>
            </a:extLst>
          </p:cNvPr>
          <p:cNvSpPr>
            <a:spLocks noGrp="1"/>
          </p:cNvSpPr>
          <p:nvPr>
            <p:ph type="title"/>
          </p:nvPr>
        </p:nvSpPr>
        <p:spPr/>
        <p:txBody>
          <a:bodyPr/>
          <a:lstStyle/>
          <a:p>
            <a:r>
              <a:rPr lang="en-US"/>
              <a:t>Graphing</a:t>
            </a:r>
          </a:p>
        </p:txBody>
      </p:sp>
      <p:sp>
        <p:nvSpPr>
          <p:cNvPr id="7" name="Subtitle 6">
            <a:extLst>
              <a:ext uri="{FF2B5EF4-FFF2-40B4-BE49-F238E27FC236}">
                <a16:creationId xmlns:a16="http://schemas.microsoft.com/office/drawing/2014/main" id="{28BAD309-ABBE-9A49-8C0F-B278FAB8F93A}"/>
              </a:ext>
            </a:extLst>
          </p:cNvPr>
          <p:cNvSpPr>
            <a:spLocks noGrp="1"/>
          </p:cNvSpPr>
          <p:nvPr>
            <p:ph type="body" idx="1"/>
          </p:nvPr>
        </p:nvSpPr>
        <p:spPr/>
        <p:txBody>
          <a:bodyPr>
            <a:normAutofit/>
          </a:bodyPr>
          <a:lstStyle/>
          <a:p>
            <a:r>
              <a:rPr lang="en-US" sz="2400" dirty="0"/>
              <a:t>(Making pretty pictures with numbers)</a:t>
            </a:r>
          </a:p>
        </p:txBody>
      </p:sp>
    </p:spTree>
    <p:extLst>
      <p:ext uri="{BB962C8B-B14F-4D97-AF65-F5344CB8AC3E}">
        <p14:creationId xmlns:p14="http://schemas.microsoft.com/office/powerpoint/2010/main" val="2859572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C1D609-8057-FB4A-A203-FEEC3E648B5F}"/>
              </a:ext>
            </a:extLst>
          </p:cNvPr>
          <p:cNvSpPr>
            <a:spLocks noGrp="1"/>
          </p:cNvSpPr>
          <p:nvPr>
            <p:ph type="body" idx="1"/>
          </p:nvPr>
        </p:nvSpPr>
        <p:spPr/>
        <p:txBody>
          <a:bodyPr/>
          <a:lstStyle/>
          <a:p>
            <a:r>
              <a:rPr lang="en-US" dirty="0"/>
              <a:t>Add one line of code</a:t>
            </a:r>
          </a:p>
        </p:txBody>
      </p:sp>
      <p:sp>
        <p:nvSpPr>
          <p:cNvPr id="3" name="Content Placeholder 2">
            <a:extLst>
              <a:ext uri="{FF2B5EF4-FFF2-40B4-BE49-F238E27FC236}">
                <a16:creationId xmlns:a16="http://schemas.microsoft.com/office/drawing/2014/main" id="{A8F639DC-CECC-9045-8C2A-5B49B7A2388D}"/>
              </a:ext>
            </a:extLst>
          </p:cNvPr>
          <p:cNvSpPr>
            <a:spLocks noGrp="1"/>
          </p:cNvSpPr>
          <p:nvPr>
            <p:ph sz="half" idx="2"/>
          </p:nvPr>
        </p:nvSpPr>
        <p:spPr>
          <a:xfrm>
            <a:off x="1140178" y="3143249"/>
            <a:ext cx="4713506" cy="3291417"/>
          </a:xfrm>
        </p:spPr>
        <p:txBody>
          <a:bodyPr vert="horz" lIns="91440" tIns="45720" rIns="91440" bIns="45720" rtlCol="0" anchor="t">
            <a:noAutofit/>
          </a:bodyPr>
          <a:lstStyle/>
          <a:p>
            <a:pPr marL="0">
              <a:lnSpc>
                <a:spcPct val="120000"/>
              </a:lnSpc>
              <a:spcBef>
                <a:spcPts val="0"/>
              </a:spcBef>
              <a:buNone/>
            </a:pPr>
            <a:r>
              <a:rPr lang="en-US" sz="1200" dirty="0">
                <a:latin typeface="Courier" pitchFamily="2" charset="0"/>
              </a:rPr>
              <a:t>```{r}</a:t>
            </a:r>
          </a:p>
          <a:p>
            <a:pPr marL="0">
              <a:lnSpc>
                <a:spcPct val="120000"/>
              </a:lnSpc>
              <a:spcBef>
                <a:spcPts val="0"/>
              </a:spcBef>
              <a:buNone/>
            </a:pPr>
            <a:r>
              <a:rPr lang="en-US" sz="1200" dirty="0" err="1">
                <a:highlight>
                  <a:srgbClr val="FFFF00"/>
                </a:highlight>
                <a:latin typeface="Courier" pitchFamily="2" charset="0"/>
              </a:rPr>
              <a:t>two_plus_nodes</a:t>
            </a:r>
            <a:r>
              <a:rPr lang="en-US" sz="1200" dirty="0">
                <a:highlight>
                  <a:srgbClr val="FFFF00"/>
                </a:highlight>
                <a:latin typeface="Courier" pitchFamily="2" charset="0"/>
              </a:rPr>
              <a:t> &lt;-</a:t>
            </a:r>
          </a:p>
          <a:p>
            <a:pPr marL="0">
              <a:lnSpc>
                <a:spcPct val="120000"/>
              </a:lnSpc>
              <a:spcBef>
                <a:spcPts val="0"/>
              </a:spcBef>
              <a:buNone/>
            </a:pPr>
            <a:r>
              <a:rPr lang="en-US" sz="1200" dirty="0">
                <a:latin typeface="Courier" pitchFamily="2" charset="0"/>
              </a:rPr>
              <a:t>  </a:t>
            </a:r>
            <a:r>
              <a:rPr lang="en-US" sz="1200" dirty="0" err="1">
                <a:latin typeface="Courier" pitchFamily="2" charset="0"/>
              </a:rPr>
              <a:t>node_count_by_deployment_week</a:t>
            </a:r>
            <a:r>
              <a:rPr lang="en-US" sz="1200" dirty="0">
                <a:latin typeface="Courier" pitchFamily="2" charset="0"/>
              </a:rPr>
              <a:t> %&gt;% </a:t>
            </a:r>
          </a:p>
          <a:p>
            <a:pPr marL="0">
              <a:lnSpc>
                <a:spcPct val="120000"/>
              </a:lnSpc>
              <a:spcBef>
                <a:spcPts val="0"/>
              </a:spcBef>
              <a:buNone/>
            </a:pPr>
            <a:r>
              <a:rPr lang="en-US" sz="1200" dirty="0">
                <a:latin typeface="Courier" pitchFamily="2" charset="0"/>
              </a:rPr>
              <a:t>  </a:t>
            </a:r>
            <a:r>
              <a:rPr lang="en-US" sz="1200" dirty="0">
                <a:solidFill>
                  <a:srgbClr val="00B050"/>
                </a:solidFill>
                <a:latin typeface="Courier" pitchFamily="2" charset="0"/>
              </a:rPr>
              <a:t>#force time into date format</a:t>
            </a:r>
          </a:p>
          <a:p>
            <a:pPr marL="0">
              <a:lnSpc>
                <a:spcPct val="120000"/>
              </a:lnSpc>
              <a:spcBef>
                <a:spcPts val="0"/>
              </a:spcBef>
              <a:buNone/>
            </a:pPr>
            <a:r>
              <a:rPr lang="en-US" sz="1200" dirty="0">
                <a:latin typeface="Courier" pitchFamily="2" charset="0"/>
              </a:rPr>
              <a:t>  mutate(time = </a:t>
            </a:r>
            <a:r>
              <a:rPr lang="en-US" sz="1200" dirty="0" err="1">
                <a:latin typeface="Courier" pitchFamily="2" charset="0"/>
              </a:rPr>
              <a:t>mdy</a:t>
            </a:r>
            <a:r>
              <a:rPr lang="en-US" sz="1200" dirty="0">
                <a:latin typeface="Courier" pitchFamily="2" charset="0"/>
              </a:rPr>
              <a:t>(time)) %&gt;% </a:t>
            </a:r>
          </a:p>
          <a:p>
            <a:pPr marL="0">
              <a:lnSpc>
                <a:spcPct val="120000"/>
              </a:lnSpc>
              <a:spcBef>
                <a:spcPts val="0"/>
              </a:spcBef>
              <a:buNone/>
            </a:pPr>
            <a:r>
              <a:rPr lang="en-US" sz="1200" dirty="0">
                <a:latin typeface="Courier" pitchFamily="2" charset="0"/>
              </a:rPr>
              <a:t>  </a:t>
            </a:r>
            <a:r>
              <a:rPr lang="en-US" sz="1200" dirty="0">
                <a:solidFill>
                  <a:srgbClr val="00B050"/>
                </a:solidFill>
                <a:latin typeface="Courier" pitchFamily="2" charset="0"/>
              </a:rPr>
              <a:t>#only want deployments with more than 1 Staging</a:t>
            </a:r>
          </a:p>
          <a:p>
            <a:pPr marL="0">
              <a:lnSpc>
                <a:spcPct val="120000"/>
              </a:lnSpc>
              <a:spcBef>
                <a:spcPts val="0"/>
              </a:spcBef>
              <a:buNone/>
            </a:pPr>
            <a:r>
              <a:rPr lang="en-US" sz="1200" dirty="0">
                <a:latin typeface="Courier" pitchFamily="2" charset="0"/>
              </a:rPr>
              <a:t>  filter(Staging &gt; 1) %&gt;% </a:t>
            </a:r>
          </a:p>
          <a:p>
            <a:pPr marL="0">
              <a:lnSpc>
                <a:spcPct val="120000"/>
              </a:lnSpc>
              <a:spcBef>
                <a:spcPts val="0"/>
              </a:spcBef>
              <a:buNone/>
            </a:pPr>
            <a:r>
              <a:rPr lang="en-US" sz="1200" dirty="0">
                <a:latin typeface="Courier" pitchFamily="2" charset="0"/>
              </a:rPr>
              <a:t>  </a:t>
            </a:r>
            <a:r>
              <a:rPr lang="en-US" sz="1200" dirty="0">
                <a:solidFill>
                  <a:srgbClr val="00B050"/>
                </a:solidFill>
                <a:latin typeface="Courier" pitchFamily="2" charset="0"/>
              </a:rPr>
              <a:t>#group by time</a:t>
            </a:r>
          </a:p>
          <a:p>
            <a:pPr marL="0">
              <a:lnSpc>
                <a:spcPct val="120000"/>
              </a:lnSpc>
              <a:spcBef>
                <a:spcPts val="0"/>
              </a:spcBef>
              <a:buNone/>
            </a:pPr>
            <a:r>
              <a:rPr lang="en-US" sz="1200" dirty="0">
                <a:latin typeface="Courier" pitchFamily="2" charset="0"/>
              </a:rPr>
              <a:t>  </a:t>
            </a:r>
            <a:r>
              <a:rPr lang="en-US" sz="1200" dirty="0" err="1">
                <a:latin typeface="Courier" pitchFamily="2" charset="0"/>
              </a:rPr>
              <a:t>group_by</a:t>
            </a:r>
            <a:r>
              <a:rPr lang="en-US" sz="1200" dirty="0">
                <a:latin typeface="Courier" pitchFamily="2" charset="0"/>
              </a:rPr>
              <a:t>(time) %&gt;% </a:t>
            </a:r>
          </a:p>
          <a:p>
            <a:pPr marL="0">
              <a:lnSpc>
                <a:spcPct val="120000"/>
              </a:lnSpc>
              <a:spcBef>
                <a:spcPts val="0"/>
              </a:spcBef>
              <a:buNone/>
            </a:pPr>
            <a:r>
              <a:rPr lang="en-US" sz="1200" dirty="0">
                <a:latin typeface="Courier" pitchFamily="2" charset="0"/>
              </a:rPr>
              <a:t>  </a:t>
            </a:r>
            <a:r>
              <a:rPr lang="en-US" sz="1200" dirty="0">
                <a:solidFill>
                  <a:srgbClr val="00B050"/>
                </a:solidFill>
                <a:latin typeface="Courier" pitchFamily="2" charset="0"/>
              </a:rPr>
              <a:t>#give me the staging stats</a:t>
            </a:r>
          </a:p>
          <a:p>
            <a:pPr marL="0">
              <a:lnSpc>
                <a:spcPct val="120000"/>
              </a:lnSpc>
              <a:spcBef>
                <a:spcPts val="0"/>
              </a:spcBef>
              <a:buNone/>
            </a:pPr>
            <a:r>
              <a:rPr lang="en-US" sz="1200" dirty="0">
                <a:latin typeface="Courier" pitchFamily="2" charset="0"/>
              </a:rPr>
              <a:t>  </a:t>
            </a:r>
            <a:r>
              <a:rPr lang="en-US" sz="1200" dirty="0" err="1">
                <a:latin typeface="Courier" pitchFamily="2" charset="0"/>
              </a:rPr>
              <a:t>summarise</a:t>
            </a:r>
            <a:r>
              <a:rPr lang="en-US" sz="1200" dirty="0">
                <a:latin typeface="Courier" pitchFamily="2" charset="0"/>
              </a:rPr>
              <a:t>(sum = sum(Staging),</a:t>
            </a:r>
          </a:p>
          <a:p>
            <a:pPr marL="0">
              <a:lnSpc>
                <a:spcPct val="120000"/>
              </a:lnSpc>
              <a:spcBef>
                <a:spcPts val="0"/>
              </a:spcBef>
              <a:buNone/>
            </a:pPr>
            <a:r>
              <a:rPr lang="en-US" sz="1200" dirty="0">
                <a:latin typeface="Courier" pitchFamily="2" charset="0"/>
              </a:rPr>
              <a:t>            count = n(),</a:t>
            </a:r>
          </a:p>
          <a:p>
            <a:pPr marL="0">
              <a:lnSpc>
                <a:spcPct val="120000"/>
              </a:lnSpc>
              <a:spcBef>
                <a:spcPts val="0"/>
              </a:spcBef>
              <a:buNone/>
            </a:pPr>
            <a:r>
              <a:rPr lang="en-US" sz="1200" dirty="0">
                <a:latin typeface="Courier" pitchFamily="2" charset="0"/>
              </a:rPr>
              <a:t>            average = sum/count)</a:t>
            </a:r>
          </a:p>
          <a:p>
            <a:pPr marL="0">
              <a:lnSpc>
                <a:spcPct val="120000"/>
              </a:lnSpc>
              <a:spcBef>
                <a:spcPts val="0"/>
              </a:spcBef>
              <a:buNone/>
            </a:pPr>
            <a:r>
              <a:rPr lang="en-US" sz="1200" dirty="0">
                <a:latin typeface="Courier" pitchFamily="2" charset="0"/>
              </a:rPr>
              <a:t>```</a:t>
            </a:r>
          </a:p>
        </p:txBody>
      </p:sp>
      <p:sp>
        <p:nvSpPr>
          <p:cNvPr id="4" name="Content Placeholder 3">
            <a:extLst>
              <a:ext uri="{FF2B5EF4-FFF2-40B4-BE49-F238E27FC236}">
                <a16:creationId xmlns:a16="http://schemas.microsoft.com/office/drawing/2014/main" id="{95459100-FA55-FC47-9FF3-56655A3A3270}"/>
              </a:ext>
            </a:extLst>
          </p:cNvPr>
          <p:cNvSpPr>
            <a:spLocks noGrp="1"/>
          </p:cNvSpPr>
          <p:nvPr>
            <p:ph sz="quarter" idx="4"/>
          </p:nvPr>
        </p:nvSpPr>
        <p:spPr>
          <a:xfrm>
            <a:off x="6338316" y="3143250"/>
            <a:ext cx="4611906" cy="3291416"/>
          </a:xfrm>
        </p:spPr>
        <p:txBody>
          <a:bodyPr>
            <a:normAutofit/>
          </a:bodyPr>
          <a:lstStyle/>
          <a:p>
            <a:pPr marL="0" indent="0">
              <a:buNone/>
            </a:pPr>
            <a:r>
              <a:rPr lang="en-US" sz="1400" dirty="0">
                <a:latin typeface="Courier" pitchFamily="2" charset="0"/>
              </a:rPr>
              <a:t>```{r}</a:t>
            </a:r>
          </a:p>
          <a:p>
            <a:pPr marL="0" indent="0">
              <a:buNone/>
            </a:pPr>
            <a:r>
              <a:rPr lang="en-US" sz="1400" dirty="0" err="1">
                <a:highlight>
                  <a:srgbClr val="FFFF00"/>
                </a:highlight>
                <a:latin typeface="Courier" pitchFamily="2" charset="0"/>
              </a:rPr>
              <a:t>two_plus_nodes</a:t>
            </a:r>
            <a:r>
              <a:rPr lang="en-US" sz="1400" dirty="0">
                <a:highlight>
                  <a:srgbClr val="FFFF00"/>
                </a:highlight>
                <a:latin typeface="Courier" pitchFamily="2" charset="0"/>
              </a:rPr>
              <a:t> </a:t>
            </a:r>
          </a:p>
          <a:p>
            <a:pPr marL="0" indent="0">
              <a:buNone/>
            </a:pPr>
            <a:r>
              <a:rPr lang="en-US" sz="1400" dirty="0">
                <a:latin typeface="Courier" pitchFamily="2" charset="0"/>
              </a:rPr>
              <a:t>```</a:t>
            </a:r>
            <a:endParaRPr lang="en-US" sz="1400" dirty="0"/>
          </a:p>
        </p:txBody>
      </p:sp>
      <p:sp>
        <p:nvSpPr>
          <p:cNvPr id="5" name="Text Placeholder 4">
            <a:extLst>
              <a:ext uri="{FF2B5EF4-FFF2-40B4-BE49-F238E27FC236}">
                <a16:creationId xmlns:a16="http://schemas.microsoft.com/office/drawing/2014/main" id="{1A059E21-FE7D-3F4B-835A-2B490E000D9F}"/>
              </a:ext>
            </a:extLst>
          </p:cNvPr>
          <p:cNvSpPr>
            <a:spLocks noGrp="1"/>
          </p:cNvSpPr>
          <p:nvPr>
            <p:ph type="body" sz="quarter" idx="13"/>
          </p:nvPr>
        </p:nvSpPr>
        <p:spPr/>
        <p:txBody>
          <a:bodyPr/>
          <a:lstStyle/>
          <a:p>
            <a:r>
              <a:rPr lang="en-US" dirty="0"/>
              <a:t>And we can call it later </a:t>
            </a:r>
          </a:p>
        </p:txBody>
      </p:sp>
      <p:sp>
        <p:nvSpPr>
          <p:cNvPr id="6" name="Title 5">
            <a:extLst>
              <a:ext uri="{FF2B5EF4-FFF2-40B4-BE49-F238E27FC236}">
                <a16:creationId xmlns:a16="http://schemas.microsoft.com/office/drawing/2014/main" id="{28DAA925-C444-A544-AA2C-0DA3D276F59B}"/>
              </a:ext>
            </a:extLst>
          </p:cNvPr>
          <p:cNvSpPr>
            <a:spLocks noGrp="1"/>
          </p:cNvSpPr>
          <p:nvPr>
            <p:ph type="title"/>
          </p:nvPr>
        </p:nvSpPr>
        <p:spPr/>
        <p:txBody>
          <a:bodyPr/>
          <a:lstStyle/>
          <a:p>
            <a:r>
              <a:rPr lang="en-US" dirty="0"/>
              <a:t>Assigning a name to the data</a:t>
            </a:r>
          </a:p>
        </p:txBody>
      </p:sp>
      <p:pic>
        <p:nvPicPr>
          <p:cNvPr id="8" name="Picture 7">
            <a:extLst>
              <a:ext uri="{FF2B5EF4-FFF2-40B4-BE49-F238E27FC236}">
                <a16:creationId xmlns:a16="http://schemas.microsoft.com/office/drawing/2014/main" id="{B8B24850-0D9E-7F40-BB8D-CB2504242513}"/>
              </a:ext>
            </a:extLst>
          </p:cNvPr>
          <p:cNvPicPr>
            <a:picLocks noChangeAspect="1"/>
          </p:cNvPicPr>
          <p:nvPr/>
        </p:nvPicPr>
        <p:blipFill>
          <a:blip r:embed="rId3"/>
          <a:stretch>
            <a:fillRect/>
          </a:stretch>
        </p:blipFill>
        <p:spPr>
          <a:xfrm>
            <a:off x="7213674" y="3942215"/>
            <a:ext cx="3394890" cy="2492451"/>
          </a:xfrm>
          <a:prstGeom prst="rect">
            <a:avLst/>
          </a:prstGeom>
        </p:spPr>
      </p:pic>
    </p:spTree>
    <p:extLst>
      <p:ext uri="{BB962C8B-B14F-4D97-AF65-F5344CB8AC3E}">
        <p14:creationId xmlns:p14="http://schemas.microsoft.com/office/powerpoint/2010/main" val="2113519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D5F4FE-F27A-AF4F-A48D-66B527D5E1CD}"/>
              </a:ext>
            </a:extLst>
          </p:cNvPr>
          <p:cNvSpPr>
            <a:spLocks noGrp="1"/>
          </p:cNvSpPr>
          <p:nvPr>
            <p:ph type="title"/>
          </p:nvPr>
        </p:nvSpPr>
        <p:spPr/>
        <p:txBody>
          <a:bodyPr/>
          <a:lstStyle/>
          <a:p>
            <a:r>
              <a:rPr lang="en-US" dirty="0"/>
              <a:t>Making Graphics</a:t>
            </a:r>
          </a:p>
        </p:txBody>
      </p:sp>
      <p:sp>
        <p:nvSpPr>
          <p:cNvPr id="8" name="Content Placeholder 7">
            <a:extLst>
              <a:ext uri="{FF2B5EF4-FFF2-40B4-BE49-F238E27FC236}">
                <a16:creationId xmlns:a16="http://schemas.microsoft.com/office/drawing/2014/main" id="{A7D15EBD-A894-5445-BFD1-EC40668D6B44}"/>
              </a:ext>
            </a:extLst>
          </p:cNvPr>
          <p:cNvSpPr>
            <a:spLocks noGrp="1"/>
          </p:cNvSpPr>
          <p:nvPr>
            <p:ph sz="half" idx="1"/>
          </p:nvPr>
        </p:nvSpPr>
        <p:spPr>
          <a:xfrm>
            <a:off x="1196622" y="2638044"/>
            <a:ext cx="4657061" cy="3101982"/>
          </a:xfrm>
        </p:spPr>
        <p:txBody>
          <a:bodyPr>
            <a:normAutofit/>
          </a:bodyPr>
          <a:lstStyle/>
          <a:p>
            <a:pPr marL="0" indent="0">
              <a:buNone/>
            </a:pPr>
            <a:r>
              <a:rPr lang="en-US" sz="1400" dirty="0">
                <a:latin typeface="Courier" pitchFamily="2" charset="0"/>
              </a:rPr>
              <a:t>```{r}</a:t>
            </a:r>
          </a:p>
          <a:p>
            <a:pPr marL="0" indent="0">
              <a:buNone/>
            </a:pPr>
            <a:r>
              <a:rPr lang="en-US" sz="1400" dirty="0" err="1">
                <a:latin typeface="Courier" pitchFamily="2" charset="0"/>
              </a:rPr>
              <a:t>two_plus_nodes</a:t>
            </a:r>
            <a:r>
              <a:rPr lang="en-US" sz="1400" dirty="0">
                <a:latin typeface="Courier" pitchFamily="2" charset="0"/>
              </a:rPr>
              <a:t> %&gt;% </a:t>
            </a:r>
          </a:p>
          <a:p>
            <a:pPr marL="0" indent="0">
              <a:buNone/>
            </a:pPr>
            <a:r>
              <a:rPr lang="en-US" sz="1400" dirty="0">
                <a:latin typeface="Courier" pitchFamily="2" charset="0"/>
              </a:rPr>
              <a:t>  </a:t>
            </a:r>
            <a:r>
              <a:rPr lang="en-US" sz="1400" dirty="0" err="1">
                <a:latin typeface="Courier" pitchFamily="2" charset="0"/>
              </a:rPr>
              <a:t>ggplot</a:t>
            </a:r>
            <a:r>
              <a:rPr lang="en-US" sz="1400" dirty="0">
                <a:latin typeface="Courier" pitchFamily="2" charset="0"/>
              </a:rPr>
              <a:t>() +</a:t>
            </a:r>
          </a:p>
          <a:p>
            <a:pPr marL="0" indent="0">
              <a:buNone/>
            </a:pPr>
            <a:r>
              <a:rPr lang="en-US" sz="1400" dirty="0">
                <a:latin typeface="Courier" pitchFamily="2" charset="0"/>
              </a:rPr>
              <a:t>  </a:t>
            </a:r>
            <a:r>
              <a:rPr lang="en-US" sz="1400" dirty="0" err="1">
                <a:latin typeface="Courier" pitchFamily="2" charset="0"/>
              </a:rPr>
              <a:t>geom_line</a:t>
            </a:r>
            <a:r>
              <a:rPr lang="en-US" sz="1400" dirty="0">
                <a:latin typeface="Courier" pitchFamily="2" charset="0"/>
              </a:rPr>
              <a:t>(</a:t>
            </a:r>
            <a:r>
              <a:rPr lang="en-US" sz="1400" dirty="0" err="1">
                <a:latin typeface="Courier" pitchFamily="2" charset="0"/>
              </a:rPr>
              <a:t>aes</a:t>
            </a:r>
            <a:r>
              <a:rPr lang="en-US" sz="1400" dirty="0">
                <a:latin typeface="Courier" pitchFamily="2" charset="0"/>
              </a:rPr>
              <a:t>(x = time, y = average))</a:t>
            </a:r>
          </a:p>
          <a:p>
            <a:pPr marL="0" indent="0">
              <a:buNone/>
            </a:pPr>
            <a:r>
              <a:rPr lang="en-US" sz="1400" dirty="0">
                <a:latin typeface="Courier" pitchFamily="2" charset="0"/>
              </a:rPr>
              <a:t>```</a:t>
            </a:r>
          </a:p>
        </p:txBody>
      </p:sp>
      <p:pic>
        <p:nvPicPr>
          <p:cNvPr id="10" name="Content Placeholder 9">
            <a:extLst>
              <a:ext uri="{FF2B5EF4-FFF2-40B4-BE49-F238E27FC236}">
                <a16:creationId xmlns:a16="http://schemas.microsoft.com/office/drawing/2014/main" id="{C9A77E88-4E1B-324F-8D4B-F9DCEEFE51EB}"/>
              </a:ext>
            </a:extLst>
          </p:cNvPr>
          <p:cNvPicPr>
            <a:picLocks noGrp="1" noChangeAspect="1"/>
          </p:cNvPicPr>
          <p:nvPr>
            <p:ph sz="half" idx="2"/>
          </p:nvPr>
        </p:nvPicPr>
        <p:blipFill>
          <a:blip r:embed="rId3"/>
          <a:stretch>
            <a:fillRect/>
          </a:stretch>
        </p:blipFill>
        <p:spPr>
          <a:xfrm>
            <a:off x="5795842" y="2638044"/>
            <a:ext cx="5085530" cy="3277341"/>
          </a:xfrm>
          <a:prstGeom prst="rect">
            <a:avLst/>
          </a:prstGeom>
        </p:spPr>
      </p:pic>
    </p:spTree>
    <p:extLst>
      <p:ext uri="{BB962C8B-B14F-4D97-AF65-F5344CB8AC3E}">
        <p14:creationId xmlns:p14="http://schemas.microsoft.com/office/powerpoint/2010/main" val="2729193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D5F4FE-F27A-AF4F-A48D-66B527D5E1CD}"/>
              </a:ext>
            </a:extLst>
          </p:cNvPr>
          <p:cNvSpPr>
            <a:spLocks noGrp="1"/>
          </p:cNvSpPr>
          <p:nvPr>
            <p:ph type="title"/>
          </p:nvPr>
        </p:nvSpPr>
        <p:spPr/>
        <p:txBody>
          <a:bodyPr/>
          <a:lstStyle/>
          <a:p>
            <a:r>
              <a:rPr lang="en-US" dirty="0"/>
              <a:t>Making Graphics</a:t>
            </a:r>
          </a:p>
        </p:txBody>
      </p:sp>
      <p:sp>
        <p:nvSpPr>
          <p:cNvPr id="8" name="Content Placeholder 7">
            <a:extLst>
              <a:ext uri="{FF2B5EF4-FFF2-40B4-BE49-F238E27FC236}">
                <a16:creationId xmlns:a16="http://schemas.microsoft.com/office/drawing/2014/main" id="{A7D15EBD-A894-5445-BFD1-EC40668D6B44}"/>
              </a:ext>
            </a:extLst>
          </p:cNvPr>
          <p:cNvSpPr>
            <a:spLocks noGrp="1"/>
          </p:cNvSpPr>
          <p:nvPr>
            <p:ph sz="half" idx="1"/>
          </p:nvPr>
        </p:nvSpPr>
        <p:spPr>
          <a:xfrm>
            <a:off x="1196622" y="2638044"/>
            <a:ext cx="4657061" cy="3101982"/>
          </a:xfrm>
        </p:spPr>
        <p:txBody>
          <a:bodyPr>
            <a:normAutofit/>
          </a:bodyPr>
          <a:lstStyle/>
          <a:p>
            <a:pPr marL="0" indent="0">
              <a:buNone/>
            </a:pPr>
            <a:r>
              <a:rPr lang="en-US" sz="1400" dirty="0">
                <a:latin typeface="Courier" pitchFamily="2" charset="0"/>
              </a:rPr>
              <a:t>```{r}</a:t>
            </a:r>
          </a:p>
          <a:p>
            <a:pPr marL="0" indent="0">
              <a:buNone/>
            </a:pPr>
            <a:r>
              <a:rPr lang="en-US" sz="1400" dirty="0" err="1">
                <a:latin typeface="Courier" pitchFamily="2" charset="0"/>
              </a:rPr>
              <a:t>two_plus_nodes</a:t>
            </a:r>
            <a:r>
              <a:rPr lang="en-US" sz="1400" dirty="0">
                <a:latin typeface="Courier" pitchFamily="2" charset="0"/>
              </a:rPr>
              <a:t> %&gt;% </a:t>
            </a:r>
          </a:p>
          <a:p>
            <a:pPr marL="0" indent="0">
              <a:buNone/>
            </a:pPr>
            <a:r>
              <a:rPr lang="en-US" sz="1400" dirty="0">
                <a:latin typeface="Courier" pitchFamily="2" charset="0"/>
              </a:rPr>
              <a:t>  </a:t>
            </a:r>
            <a:r>
              <a:rPr lang="en-US" sz="1400" dirty="0" err="1">
                <a:latin typeface="Courier" pitchFamily="2" charset="0"/>
              </a:rPr>
              <a:t>ggplot</a:t>
            </a:r>
            <a:r>
              <a:rPr lang="en-US" sz="1400" dirty="0">
                <a:latin typeface="Courier" pitchFamily="2" charset="0"/>
              </a:rPr>
              <a:t>() +</a:t>
            </a:r>
          </a:p>
          <a:p>
            <a:pPr marL="0" indent="0">
              <a:buNone/>
            </a:pPr>
            <a:r>
              <a:rPr lang="en-US" sz="1400" dirty="0">
                <a:latin typeface="Courier" pitchFamily="2" charset="0"/>
              </a:rPr>
              <a:t>  </a:t>
            </a:r>
            <a:r>
              <a:rPr lang="en-US" sz="1400" dirty="0" err="1">
                <a:latin typeface="Courier" pitchFamily="2" charset="0"/>
              </a:rPr>
              <a:t>geom_line</a:t>
            </a:r>
            <a:r>
              <a:rPr lang="en-US" sz="1400" dirty="0">
                <a:latin typeface="Courier" pitchFamily="2" charset="0"/>
              </a:rPr>
              <a:t>(</a:t>
            </a:r>
            <a:r>
              <a:rPr lang="en-US" sz="1400" dirty="0" err="1">
                <a:latin typeface="Courier" pitchFamily="2" charset="0"/>
              </a:rPr>
              <a:t>aes</a:t>
            </a:r>
            <a:r>
              <a:rPr lang="en-US" sz="1400" dirty="0">
                <a:latin typeface="Courier" pitchFamily="2" charset="0"/>
              </a:rPr>
              <a:t>(x = time, y = average))</a:t>
            </a:r>
          </a:p>
          <a:p>
            <a:pPr marL="0" indent="0">
              <a:buNone/>
            </a:pPr>
            <a:r>
              <a:rPr lang="en-US" sz="1400" dirty="0">
                <a:latin typeface="Courier" pitchFamily="2" charset="0"/>
              </a:rPr>
              <a:t>```</a:t>
            </a:r>
          </a:p>
        </p:txBody>
      </p:sp>
      <p:pic>
        <p:nvPicPr>
          <p:cNvPr id="10" name="Content Placeholder 9">
            <a:extLst>
              <a:ext uri="{FF2B5EF4-FFF2-40B4-BE49-F238E27FC236}">
                <a16:creationId xmlns:a16="http://schemas.microsoft.com/office/drawing/2014/main" id="{C9A77E88-4E1B-324F-8D4B-F9DCEEFE51EB}"/>
              </a:ext>
            </a:extLst>
          </p:cNvPr>
          <p:cNvPicPr>
            <a:picLocks noGrp="1" noChangeAspect="1"/>
          </p:cNvPicPr>
          <p:nvPr>
            <p:ph sz="half" idx="2"/>
          </p:nvPr>
        </p:nvPicPr>
        <p:blipFill>
          <a:blip r:embed="rId3"/>
          <a:stretch>
            <a:fillRect/>
          </a:stretch>
        </p:blipFill>
        <p:spPr>
          <a:xfrm>
            <a:off x="5795842" y="2638044"/>
            <a:ext cx="5085530" cy="3277341"/>
          </a:xfrm>
          <a:prstGeom prst="rect">
            <a:avLst/>
          </a:prstGeom>
        </p:spPr>
      </p:pic>
      <p:cxnSp>
        <p:nvCxnSpPr>
          <p:cNvPr id="12" name="Curved Connector 11">
            <a:extLst>
              <a:ext uri="{FF2B5EF4-FFF2-40B4-BE49-F238E27FC236}">
                <a16:creationId xmlns:a16="http://schemas.microsoft.com/office/drawing/2014/main" id="{794BDBAC-FFD7-AE47-AF05-2896B17C3ABE}"/>
              </a:ext>
            </a:extLst>
          </p:cNvPr>
          <p:cNvCxnSpPr>
            <a:endCxn id="10" idx="2"/>
          </p:cNvCxnSpPr>
          <p:nvPr/>
        </p:nvCxnSpPr>
        <p:spPr>
          <a:xfrm>
            <a:off x="3522133" y="3951111"/>
            <a:ext cx="4816474" cy="1964274"/>
          </a:xfrm>
          <a:prstGeom prst="curvedConnector4">
            <a:avLst>
              <a:gd name="adj1" fmla="val -69"/>
              <a:gd name="adj2" fmla="val 111638"/>
            </a:avLst>
          </a:prstGeom>
          <a:ln>
            <a:tailEnd type="triangle"/>
          </a:ln>
        </p:spPr>
        <p:style>
          <a:lnRef idx="3">
            <a:schemeClr val="dk1"/>
          </a:lnRef>
          <a:fillRef idx="0">
            <a:schemeClr val="dk1"/>
          </a:fillRef>
          <a:effectRef idx="2">
            <a:schemeClr val="dk1"/>
          </a:effectRef>
          <a:fontRef idx="minor">
            <a:schemeClr val="tx1"/>
          </a:fontRef>
        </p:style>
      </p:cxnSp>
      <p:cxnSp>
        <p:nvCxnSpPr>
          <p:cNvPr id="15" name="Curved Connector 14">
            <a:extLst>
              <a:ext uri="{FF2B5EF4-FFF2-40B4-BE49-F238E27FC236}">
                <a16:creationId xmlns:a16="http://schemas.microsoft.com/office/drawing/2014/main" id="{60D2CD50-3D24-0C4D-8348-1F6AF1934FE2}"/>
              </a:ext>
            </a:extLst>
          </p:cNvPr>
          <p:cNvCxnSpPr>
            <a:endCxn id="10" idx="1"/>
          </p:cNvCxnSpPr>
          <p:nvPr/>
        </p:nvCxnSpPr>
        <p:spPr>
          <a:xfrm>
            <a:off x="4651022" y="3951111"/>
            <a:ext cx="1144820" cy="325604"/>
          </a:xfrm>
          <a:prstGeom prst="curvedConnector3">
            <a:avLst>
              <a:gd name="adj1" fmla="val 696"/>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69991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D5F4FE-F27A-AF4F-A48D-66B527D5E1CD}"/>
              </a:ext>
            </a:extLst>
          </p:cNvPr>
          <p:cNvSpPr>
            <a:spLocks noGrp="1"/>
          </p:cNvSpPr>
          <p:nvPr>
            <p:ph type="title"/>
          </p:nvPr>
        </p:nvSpPr>
        <p:spPr/>
        <p:txBody>
          <a:bodyPr/>
          <a:lstStyle/>
          <a:p>
            <a:r>
              <a:rPr lang="en-US" dirty="0"/>
              <a:t>Making </a:t>
            </a:r>
            <a:r>
              <a:rPr lang="en-US" i="1" dirty="0"/>
              <a:t>pretty </a:t>
            </a:r>
            <a:r>
              <a:rPr lang="en-US" dirty="0"/>
              <a:t>Graphics</a:t>
            </a:r>
          </a:p>
        </p:txBody>
      </p:sp>
      <p:sp>
        <p:nvSpPr>
          <p:cNvPr id="8" name="Content Placeholder 7">
            <a:extLst>
              <a:ext uri="{FF2B5EF4-FFF2-40B4-BE49-F238E27FC236}">
                <a16:creationId xmlns:a16="http://schemas.microsoft.com/office/drawing/2014/main" id="{A7D15EBD-A894-5445-BFD1-EC40668D6B44}"/>
              </a:ext>
            </a:extLst>
          </p:cNvPr>
          <p:cNvSpPr>
            <a:spLocks noGrp="1"/>
          </p:cNvSpPr>
          <p:nvPr>
            <p:ph sz="half" idx="1"/>
          </p:nvPr>
        </p:nvSpPr>
        <p:spPr>
          <a:xfrm>
            <a:off x="768154" y="2638044"/>
            <a:ext cx="5085530" cy="3480534"/>
          </a:xfrm>
        </p:spPr>
        <p:txBody>
          <a:bodyPr>
            <a:normAutofit/>
          </a:bodyPr>
          <a:lstStyle/>
          <a:p>
            <a:pPr marL="0" indent="0">
              <a:lnSpc>
                <a:spcPct val="120000"/>
              </a:lnSpc>
              <a:spcBef>
                <a:spcPts val="0"/>
              </a:spcBef>
              <a:buNone/>
            </a:pPr>
            <a:r>
              <a:rPr lang="en-US" sz="1400" dirty="0">
                <a:latin typeface="Courier" pitchFamily="2" charset="0"/>
              </a:rPr>
              <a:t>```{r}</a:t>
            </a:r>
          </a:p>
          <a:p>
            <a:pPr marL="0" indent="0">
              <a:lnSpc>
                <a:spcPct val="120000"/>
              </a:lnSpc>
              <a:spcBef>
                <a:spcPts val="0"/>
              </a:spcBef>
              <a:buNone/>
            </a:pPr>
            <a:r>
              <a:rPr lang="en-US" sz="1400" dirty="0" err="1">
                <a:latin typeface="Courier" pitchFamily="2" charset="0"/>
              </a:rPr>
              <a:t>two_plus_nodes</a:t>
            </a:r>
            <a:r>
              <a:rPr lang="en-US" sz="1400" dirty="0">
                <a:latin typeface="Courier" pitchFamily="2" charset="0"/>
              </a:rPr>
              <a:t> %&gt;% </a:t>
            </a:r>
          </a:p>
          <a:p>
            <a:pPr marL="0" indent="0">
              <a:lnSpc>
                <a:spcPct val="120000"/>
              </a:lnSpc>
              <a:spcBef>
                <a:spcPts val="0"/>
              </a:spcBef>
              <a:buNone/>
            </a:pPr>
            <a:r>
              <a:rPr lang="en-US" sz="1400" dirty="0">
                <a:latin typeface="Courier" pitchFamily="2" charset="0"/>
              </a:rPr>
              <a:t>  </a:t>
            </a:r>
            <a:r>
              <a:rPr lang="en-US" sz="1400" dirty="0" err="1">
                <a:latin typeface="Courier" pitchFamily="2" charset="0"/>
              </a:rPr>
              <a:t>ggplot</a:t>
            </a:r>
            <a:r>
              <a:rPr lang="en-US" sz="1400" dirty="0">
                <a:latin typeface="Courier" pitchFamily="2" charset="0"/>
              </a:rPr>
              <a:t>() +</a:t>
            </a:r>
          </a:p>
          <a:p>
            <a:pPr marL="0" indent="0">
              <a:lnSpc>
                <a:spcPct val="120000"/>
              </a:lnSpc>
              <a:spcBef>
                <a:spcPts val="0"/>
              </a:spcBef>
              <a:buNone/>
            </a:pPr>
            <a:r>
              <a:rPr lang="en-US" sz="1400" dirty="0">
                <a:latin typeface="Courier" pitchFamily="2" charset="0"/>
              </a:rPr>
              <a:t>  </a:t>
            </a:r>
            <a:r>
              <a:rPr lang="en-US" sz="1400" dirty="0" err="1">
                <a:latin typeface="Courier" pitchFamily="2" charset="0"/>
              </a:rPr>
              <a:t>geom_line</a:t>
            </a:r>
            <a:r>
              <a:rPr lang="en-US" sz="1400" dirty="0">
                <a:latin typeface="Courier" pitchFamily="2" charset="0"/>
              </a:rPr>
              <a:t>(</a:t>
            </a:r>
            <a:r>
              <a:rPr lang="en-US" sz="1400" dirty="0" err="1">
                <a:latin typeface="Courier" pitchFamily="2" charset="0"/>
              </a:rPr>
              <a:t>aes</a:t>
            </a:r>
            <a:r>
              <a:rPr lang="en-US" sz="1400" dirty="0">
                <a:latin typeface="Courier" pitchFamily="2" charset="0"/>
              </a:rPr>
              <a:t>(x = time, y = average),</a:t>
            </a:r>
          </a:p>
          <a:p>
            <a:pPr marL="0" indent="0">
              <a:lnSpc>
                <a:spcPct val="120000"/>
              </a:lnSpc>
              <a:spcBef>
                <a:spcPts val="0"/>
              </a:spcBef>
              <a:buNone/>
            </a:pPr>
            <a:r>
              <a:rPr lang="en-US" sz="1400" dirty="0">
                <a:latin typeface="Courier" pitchFamily="2" charset="0"/>
              </a:rPr>
              <a:t>            </a:t>
            </a:r>
            <a:r>
              <a:rPr lang="en-US" sz="1400" dirty="0">
                <a:highlight>
                  <a:srgbClr val="FFFF00"/>
                </a:highlight>
                <a:latin typeface="Courier" pitchFamily="2" charset="0"/>
              </a:rPr>
              <a:t>color </a:t>
            </a:r>
            <a:r>
              <a:rPr lang="en-US" sz="1400" dirty="0">
                <a:latin typeface="Courier" pitchFamily="2" charset="0"/>
              </a:rPr>
              <a:t>= "orange") +</a:t>
            </a:r>
          </a:p>
          <a:p>
            <a:pPr marL="0" indent="0">
              <a:lnSpc>
                <a:spcPct val="120000"/>
              </a:lnSpc>
              <a:spcBef>
                <a:spcPts val="0"/>
              </a:spcBef>
              <a:buNone/>
            </a:pPr>
            <a:r>
              <a:rPr lang="en-US" sz="1400" dirty="0">
                <a:latin typeface="Courier" pitchFamily="2" charset="0"/>
              </a:rPr>
              <a:t>  </a:t>
            </a:r>
            <a:r>
              <a:rPr lang="en-US" sz="1400" dirty="0" err="1">
                <a:highlight>
                  <a:srgbClr val="FFFF00"/>
                </a:highlight>
                <a:latin typeface="Courier" pitchFamily="2" charset="0"/>
              </a:rPr>
              <a:t>theme_bw</a:t>
            </a:r>
            <a:r>
              <a:rPr lang="en-US" sz="1400" dirty="0">
                <a:highlight>
                  <a:srgbClr val="FFFF00"/>
                </a:highlight>
                <a:latin typeface="Courier" pitchFamily="2" charset="0"/>
              </a:rPr>
              <a:t>()</a:t>
            </a:r>
            <a:r>
              <a:rPr lang="en-US" sz="1400" dirty="0">
                <a:latin typeface="Courier" pitchFamily="2" charset="0"/>
              </a:rPr>
              <a:t> +</a:t>
            </a:r>
          </a:p>
          <a:p>
            <a:pPr marL="0" indent="0">
              <a:lnSpc>
                <a:spcPct val="120000"/>
              </a:lnSpc>
              <a:spcBef>
                <a:spcPts val="0"/>
              </a:spcBef>
              <a:buNone/>
            </a:pPr>
            <a:r>
              <a:rPr lang="en-US" sz="1400" dirty="0">
                <a:latin typeface="Courier" pitchFamily="2" charset="0"/>
              </a:rPr>
              <a:t>  </a:t>
            </a:r>
            <a:r>
              <a:rPr lang="en-US" sz="1400" dirty="0">
                <a:highlight>
                  <a:srgbClr val="FFFF00"/>
                </a:highlight>
                <a:latin typeface="Courier" pitchFamily="2" charset="0"/>
              </a:rPr>
              <a:t>labs(title</a:t>
            </a:r>
            <a:r>
              <a:rPr lang="en-US" sz="1400" dirty="0">
                <a:latin typeface="Courier" pitchFamily="2" charset="0"/>
              </a:rPr>
              <a:t> = "Monitoring average nodes",</a:t>
            </a:r>
          </a:p>
          <a:p>
            <a:pPr marL="0" indent="0">
              <a:lnSpc>
                <a:spcPct val="120000"/>
              </a:lnSpc>
              <a:spcBef>
                <a:spcPts val="0"/>
              </a:spcBef>
              <a:buNone/>
            </a:pPr>
            <a:r>
              <a:rPr lang="en-US" sz="1400" dirty="0">
                <a:latin typeface="Courier" pitchFamily="2" charset="0"/>
              </a:rPr>
              <a:t>       </a:t>
            </a:r>
            <a:r>
              <a:rPr lang="en-US" sz="1400" dirty="0">
                <a:highlight>
                  <a:srgbClr val="FFFF00"/>
                </a:highlight>
                <a:latin typeface="Courier" pitchFamily="2" charset="0"/>
              </a:rPr>
              <a:t>subtitle</a:t>
            </a:r>
            <a:r>
              <a:rPr lang="en-US" sz="1400" dirty="0">
                <a:latin typeface="Courier" pitchFamily="2" charset="0"/>
              </a:rPr>
              <a:t> = "Nodes per foo spiked during mid-April")</a:t>
            </a:r>
          </a:p>
          <a:p>
            <a:pPr marL="0" indent="0">
              <a:lnSpc>
                <a:spcPct val="120000"/>
              </a:lnSpc>
              <a:spcBef>
                <a:spcPts val="0"/>
              </a:spcBef>
              <a:buNone/>
            </a:pPr>
            <a:r>
              <a:rPr lang="en-US" sz="1400" dirty="0">
                <a:latin typeface="Courier" pitchFamily="2" charset="0"/>
              </a:rPr>
              <a:t>```</a:t>
            </a:r>
          </a:p>
        </p:txBody>
      </p:sp>
      <p:pic>
        <p:nvPicPr>
          <p:cNvPr id="28" name="Content Placeholder 27">
            <a:extLst>
              <a:ext uri="{FF2B5EF4-FFF2-40B4-BE49-F238E27FC236}">
                <a16:creationId xmlns:a16="http://schemas.microsoft.com/office/drawing/2014/main" id="{993DFBA3-FFB5-1F46-A79A-6D9AA2939829}"/>
              </a:ext>
            </a:extLst>
          </p:cNvPr>
          <p:cNvPicPr>
            <a:picLocks noGrp="1" noChangeAspect="1"/>
          </p:cNvPicPr>
          <p:nvPr>
            <p:ph sz="half" idx="2"/>
          </p:nvPr>
        </p:nvPicPr>
        <p:blipFill>
          <a:blip r:embed="rId3"/>
          <a:stretch>
            <a:fillRect/>
          </a:stretch>
        </p:blipFill>
        <p:spPr>
          <a:xfrm>
            <a:off x="6338888" y="2638044"/>
            <a:ext cx="5258146" cy="3480534"/>
          </a:xfrm>
          <a:prstGeom prst="rect">
            <a:avLst/>
          </a:prstGeom>
        </p:spPr>
      </p:pic>
    </p:spTree>
    <p:extLst>
      <p:ext uri="{BB962C8B-B14F-4D97-AF65-F5344CB8AC3E}">
        <p14:creationId xmlns:p14="http://schemas.microsoft.com/office/powerpoint/2010/main" val="2931846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D5F4FE-F27A-AF4F-A48D-66B527D5E1CD}"/>
              </a:ext>
            </a:extLst>
          </p:cNvPr>
          <p:cNvSpPr>
            <a:spLocks noGrp="1"/>
          </p:cNvSpPr>
          <p:nvPr>
            <p:ph type="title"/>
          </p:nvPr>
        </p:nvSpPr>
        <p:spPr/>
        <p:txBody>
          <a:bodyPr/>
          <a:lstStyle/>
          <a:p>
            <a:r>
              <a:rPr lang="en-US" dirty="0"/>
              <a:t>Making </a:t>
            </a:r>
            <a:r>
              <a:rPr lang="en-US" i="1" dirty="0"/>
              <a:t>pretty </a:t>
            </a:r>
            <a:r>
              <a:rPr lang="en-US" dirty="0"/>
              <a:t>Graphics</a:t>
            </a:r>
          </a:p>
        </p:txBody>
      </p:sp>
      <p:sp>
        <p:nvSpPr>
          <p:cNvPr id="8" name="Content Placeholder 7">
            <a:extLst>
              <a:ext uri="{FF2B5EF4-FFF2-40B4-BE49-F238E27FC236}">
                <a16:creationId xmlns:a16="http://schemas.microsoft.com/office/drawing/2014/main" id="{A7D15EBD-A894-5445-BFD1-EC40668D6B44}"/>
              </a:ext>
            </a:extLst>
          </p:cNvPr>
          <p:cNvSpPr>
            <a:spLocks noGrp="1"/>
          </p:cNvSpPr>
          <p:nvPr>
            <p:ph sz="half" idx="1"/>
          </p:nvPr>
        </p:nvSpPr>
        <p:spPr>
          <a:xfrm>
            <a:off x="768154" y="2638044"/>
            <a:ext cx="5085530" cy="3480534"/>
          </a:xfrm>
        </p:spPr>
        <p:txBody>
          <a:bodyPr>
            <a:normAutofit/>
          </a:bodyPr>
          <a:lstStyle/>
          <a:p>
            <a:pPr marL="0" indent="0">
              <a:lnSpc>
                <a:spcPct val="120000"/>
              </a:lnSpc>
              <a:spcBef>
                <a:spcPts val="0"/>
              </a:spcBef>
              <a:buNone/>
            </a:pPr>
            <a:r>
              <a:rPr lang="en-US" sz="1400" dirty="0">
                <a:latin typeface="Courier" pitchFamily="2" charset="0"/>
              </a:rPr>
              <a:t>```{r}</a:t>
            </a:r>
          </a:p>
          <a:p>
            <a:pPr marL="0" indent="0">
              <a:lnSpc>
                <a:spcPct val="120000"/>
              </a:lnSpc>
              <a:spcBef>
                <a:spcPts val="0"/>
              </a:spcBef>
              <a:buNone/>
            </a:pPr>
            <a:r>
              <a:rPr lang="en-US" sz="1400" dirty="0" err="1">
                <a:latin typeface="Courier" pitchFamily="2" charset="0"/>
              </a:rPr>
              <a:t>two_plus_nodes</a:t>
            </a:r>
            <a:r>
              <a:rPr lang="en-US" sz="1400" dirty="0">
                <a:latin typeface="Courier" pitchFamily="2" charset="0"/>
              </a:rPr>
              <a:t> %&gt;% </a:t>
            </a:r>
          </a:p>
          <a:p>
            <a:pPr marL="0" indent="0">
              <a:lnSpc>
                <a:spcPct val="120000"/>
              </a:lnSpc>
              <a:spcBef>
                <a:spcPts val="0"/>
              </a:spcBef>
              <a:buNone/>
            </a:pPr>
            <a:r>
              <a:rPr lang="en-US" sz="1400" dirty="0">
                <a:latin typeface="Courier" pitchFamily="2" charset="0"/>
              </a:rPr>
              <a:t>  </a:t>
            </a:r>
            <a:r>
              <a:rPr lang="en-US" sz="1400" dirty="0" err="1">
                <a:latin typeface="Courier" pitchFamily="2" charset="0"/>
              </a:rPr>
              <a:t>ggplot</a:t>
            </a:r>
            <a:r>
              <a:rPr lang="en-US" sz="1400" dirty="0">
                <a:latin typeface="Courier" pitchFamily="2" charset="0"/>
              </a:rPr>
              <a:t>() +</a:t>
            </a:r>
          </a:p>
          <a:p>
            <a:pPr marL="0" indent="0">
              <a:lnSpc>
                <a:spcPct val="120000"/>
              </a:lnSpc>
              <a:spcBef>
                <a:spcPts val="0"/>
              </a:spcBef>
              <a:buNone/>
            </a:pPr>
            <a:r>
              <a:rPr lang="en-US" sz="1400" dirty="0">
                <a:latin typeface="Courier" pitchFamily="2" charset="0"/>
              </a:rPr>
              <a:t>  </a:t>
            </a:r>
            <a:r>
              <a:rPr lang="en-US" sz="1400" dirty="0" err="1">
                <a:latin typeface="Courier" pitchFamily="2" charset="0"/>
              </a:rPr>
              <a:t>geom_line</a:t>
            </a:r>
            <a:r>
              <a:rPr lang="en-US" sz="1400" dirty="0">
                <a:latin typeface="Courier" pitchFamily="2" charset="0"/>
              </a:rPr>
              <a:t>(</a:t>
            </a:r>
            <a:r>
              <a:rPr lang="en-US" sz="1400" dirty="0" err="1">
                <a:latin typeface="Courier" pitchFamily="2" charset="0"/>
              </a:rPr>
              <a:t>aes</a:t>
            </a:r>
            <a:r>
              <a:rPr lang="en-US" sz="1400" dirty="0">
                <a:latin typeface="Courier" pitchFamily="2" charset="0"/>
              </a:rPr>
              <a:t>(x = time, y = average),</a:t>
            </a:r>
          </a:p>
          <a:p>
            <a:pPr marL="0" indent="0">
              <a:lnSpc>
                <a:spcPct val="120000"/>
              </a:lnSpc>
              <a:spcBef>
                <a:spcPts val="0"/>
              </a:spcBef>
              <a:buNone/>
            </a:pPr>
            <a:r>
              <a:rPr lang="en-US" sz="1400" dirty="0">
                <a:latin typeface="Courier" pitchFamily="2" charset="0"/>
              </a:rPr>
              <a:t>            </a:t>
            </a:r>
            <a:r>
              <a:rPr lang="en-US" sz="1400" dirty="0">
                <a:highlight>
                  <a:srgbClr val="FFFF00"/>
                </a:highlight>
                <a:latin typeface="Courier" pitchFamily="2" charset="0"/>
              </a:rPr>
              <a:t>color </a:t>
            </a:r>
            <a:r>
              <a:rPr lang="en-US" sz="1400" dirty="0">
                <a:latin typeface="Courier" pitchFamily="2" charset="0"/>
              </a:rPr>
              <a:t>= "orange") +</a:t>
            </a:r>
          </a:p>
          <a:p>
            <a:pPr marL="0" indent="0">
              <a:lnSpc>
                <a:spcPct val="120000"/>
              </a:lnSpc>
              <a:spcBef>
                <a:spcPts val="0"/>
              </a:spcBef>
              <a:buNone/>
            </a:pPr>
            <a:r>
              <a:rPr lang="en-US" sz="1400" dirty="0">
                <a:latin typeface="Courier" pitchFamily="2" charset="0"/>
              </a:rPr>
              <a:t>  </a:t>
            </a:r>
            <a:r>
              <a:rPr lang="en-US" sz="1400" dirty="0" err="1">
                <a:highlight>
                  <a:srgbClr val="FFFF00"/>
                </a:highlight>
                <a:latin typeface="Courier" pitchFamily="2" charset="0"/>
              </a:rPr>
              <a:t>theme_bw</a:t>
            </a:r>
            <a:r>
              <a:rPr lang="en-US" sz="1400" dirty="0">
                <a:highlight>
                  <a:srgbClr val="FFFF00"/>
                </a:highlight>
                <a:latin typeface="Courier" pitchFamily="2" charset="0"/>
              </a:rPr>
              <a:t>()</a:t>
            </a:r>
            <a:r>
              <a:rPr lang="en-US" sz="1400" dirty="0">
                <a:latin typeface="Courier" pitchFamily="2" charset="0"/>
              </a:rPr>
              <a:t> +</a:t>
            </a:r>
          </a:p>
          <a:p>
            <a:pPr marL="0" indent="0">
              <a:lnSpc>
                <a:spcPct val="120000"/>
              </a:lnSpc>
              <a:spcBef>
                <a:spcPts val="0"/>
              </a:spcBef>
              <a:buNone/>
            </a:pPr>
            <a:r>
              <a:rPr lang="en-US" sz="1400" dirty="0">
                <a:latin typeface="Courier" pitchFamily="2" charset="0"/>
              </a:rPr>
              <a:t>  </a:t>
            </a:r>
            <a:r>
              <a:rPr lang="en-US" sz="1400" dirty="0">
                <a:highlight>
                  <a:srgbClr val="FFFF00"/>
                </a:highlight>
                <a:latin typeface="Courier" pitchFamily="2" charset="0"/>
              </a:rPr>
              <a:t>labs(title</a:t>
            </a:r>
            <a:r>
              <a:rPr lang="en-US" sz="1400" dirty="0">
                <a:latin typeface="Courier" pitchFamily="2" charset="0"/>
              </a:rPr>
              <a:t> = "Monitoring average nodes",</a:t>
            </a:r>
          </a:p>
          <a:p>
            <a:pPr marL="0" indent="0">
              <a:lnSpc>
                <a:spcPct val="120000"/>
              </a:lnSpc>
              <a:spcBef>
                <a:spcPts val="0"/>
              </a:spcBef>
              <a:buNone/>
            </a:pPr>
            <a:r>
              <a:rPr lang="en-US" sz="1400" dirty="0">
                <a:latin typeface="Courier" pitchFamily="2" charset="0"/>
              </a:rPr>
              <a:t>       </a:t>
            </a:r>
            <a:r>
              <a:rPr lang="en-US" sz="1400" dirty="0">
                <a:highlight>
                  <a:srgbClr val="FFFF00"/>
                </a:highlight>
                <a:latin typeface="Courier" pitchFamily="2" charset="0"/>
              </a:rPr>
              <a:t>subtitle</a:t>
            </a:r>
            <a:r>
              <a:rPr lang="en-US" sz="1400" dirty="0">
                <a:latin typeface="Courier" pitchFamily="2" charset="0"/>
              </a:rPr>
              <a:t> = "Nodes per foo spiked during mid-April")</a:t>
            </a:r>
          </a:p>
          <a:p>
            <a:pPr marL="0" indent="0">
              <a:lnSpc>
                <a:spcPct val="120000"/>
              </a:lnSpc>
              <a:spcBef>
                <a:spcPts val="0"/>
              </a:spcBef>
              <a:buNone/>
            </a:pPr>
            <a:r>
              <a:rPr lang="en-US" sz="1400" dirty="0">
                <a:latin typeface="Courier" pitchFamily="2" charset="0"/>
              </a:rPr>
              <a:t>```</a:t>
            </a:r>
          </a:p>
        </p:txBody>
      </p:sp>
      <p:pic>
        <p:nvPicPr>
          <p:cNvPr id="28" name="Content Placeholder 27">
            <a:extLst>
              <a:ext uri="{FF2B5EF4-FFF2-40B4-BE49-F238E27FC236}">
                <a16:creationId xmlns:a16="http://schemas.microsoft.com/office/drawing/2014/main" id="{993DFBA3-FFB5-1F46-A79A-6D9AA2939829}"/>
              </a:ext>
            </a:extLst>
          </p:cNvPr>
          <p:cNvPicPr>
            <a:picLocks noGrp="1" noChangeAspect="1"/>
          </p:cNvPicPr>
          <p:nvPr>
            <p:ph sz="half" idx="2"/>
          </p:nvPr>
        </p:nvPicPr>
        <p:blipFill>
          <a:blip r:embed="rId3"/>
          <a:stretch>
            <a:fillRect/>
          </a:stretch>
        </p:blipFill>
        <p:spPr>
          <a:xfrm>
            <a:off x="6338888" y="2638044"/>
            <a:ext cx="5258146" cy="3480534"/>
          </a:xfrm>
          <a:prstGeom prst="rect">
            <a:avLst/>
          </a:prstGeom>
        </p:spPr>
      </p:pic>
      <p:cxnSp>
        <p:nvCxnSpPr>
          <p:cNvPr id="11" name="Curved Connector 10">
            <a:extLst>
              <a:ext uri="{FF2B5EF4-FFF2-40B4-BE49-F238E27FC236}">
                <a16:creationId xmlns:a16="http://schemas.microsoft.com/office/drawing/2014/main" id="{87664885-1B62-0245-A597-1289923F2B24}"/>
              </a:ext>
            </a:extLst>
          </p:cNvPr>
          <p:cNvCxnSpPr>
            <a:cxnSpLocks/>
          </p:cNvCxnSpPr>
          <p:nvPr/>
        </p:nvCxnSpPr>
        <p:spPr>
          <a:xfrm rot="5400000" flipH="1" flipV="1">
            <a:off x="5091291" y="2799644"/>
            <a:ext cx="1478842" cy="1365959"/>
          </a:xfrm>
          <a:prstGeom prst="curvedConnector3">
            <a:avLst>
              <a:gd name="adj1" fmla="val 99618"/>
            </a:avLst>
          </a:prstGeom>
          <a:ln>
            <a:tailEnd type="triangle"/>
          </a:ln>
        </p:spPr>
        <p:style>
          <a:lnRef idx="3">
            <a:schemeClr val="dk1"/>
          </a:lnRef>
          <a:fillRef idx="0">
            <a:schemeClr val="dk1"/>
          </a:fillRef>
          <a:effectRef idx="2">
            <a:schemeClr val="dk1"/>
          </a:effectRef>
          <a:fontRef idx="minor">
            <a:schemeClr val="tx1"/>
          </a:fontRef>
        </p:style>
      </p:cxnSp>
      <p:cxnSp>
        <p:nvCxnSpPr>
          <p:cNvPr id="22" name="Curved Connector 21">
            <a:extLst>
              <a:ext uri="{FF2B5EF4-FFF2-40B4-BE49-F238E27FC236}">
                <a16:creationId xmlns:a16="http://schemas.microsoft.com/office/drawing/2014/main" id="{039084B1-7D33-E946-9386-2E4798CFB7A6}"/>
              </a:ext>
            </a:extLst>
          </p:cNvPr>
          <p:cNvCxnSpPr>
            <a:cxnSpLocks/>
          </p:cNvCxnSpPr>
          <p:nvPr/>
        </p:nvCxnSpPr>
        <p:spPr>
          <a:xfrm rot="5400000" flipH="1" flipV="1">
            <a:off x="5248151" y="3227437"/>
            <a:ext cx="1580443" cy="950640"/>
          </a:xfrm>
          <a:prstGeom prst="curvedConnector3">
            <a:avLst>
              <a:gd name="adj1" fmla="val 100000"/>
            </a:avLst>
          </a:prstGeom>
          <a:ln>
            <a:tailEnd type="triangle"/>
          </a:ln>
        </p:spPr>
        <p:style>
          <a:lnRef idx="3">
            <a:schemeClr val="dk1"/>
          </a:lnRef>
          <a:fillRef idx="0">
            <a:schemeClr val="dk1"/>
          </a:fillRef>
          <a:effectRef idx="2">
            <a:schemeClr val="dk1"/>
          </a:effectRef>
          <a:fontRef idx="minor">
            <a:schemeClr val="tx1"/>
          </a:fontRef>
        </p:style>
      </p:cxnSp>
      <p:cxnSp>
        <p:nvCxnSpPr>
          <p:cNvPr id="6" name="Curved Connector 5">
            <a:extLst>
              <a:ext uri="{FF2B5EF4-FFF2-40B4-BE49-F238E27FC236}">
                <a16:creationId xmlns:a16="http://schemas.microsoft.com/office/drawing/2014/main" id="{1C48D57B-8280-2A4E-8460-A9E6ED61E989}"/>
              </a:ext>
            </a:extLst>
          </p:cNvPr>
          <p:cNvCxnSpPr>
            <a:cxnSpLocks/>
          </p:cNvCxnSpPr>
          <p:nvPr/>
        </p:nvCxnSpPr>
        <p:spPr>
          <a:xfrm flipV="1">
            <a:off x="4301067" y="3826764"/>
            <a:ext cx="3815644" cy="1"/>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39355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8673D4-D02E-4A45-A491-92BB2CE4CD88}"/>
              </a:ext>
            </a:extLst>
          </p:cNvPr>
          <p:cNvSpPr>
            <a:spLocks noGrp="1"/>
          </p:cNvSpPr>
          <p:nvPr>
            <p:ph type="title"/>
          </p:nvPr>
        </p:nvSpPr>
        <p:spPr/>
        <p:txBody>
          <a:bodyPr/>
          <a:lstStyle/>
          <a:p>
            <a:r>
              <a:rPr lang="en-US"/>
              <a:t>Additional resources	</a:t>
            </a:r>
          </a:p>
        </p:txBody>
      </p:sp>
      <p:sp>
        <p:nvSpPr>
          <p:cNvPr id="4" name="Content Placeholder 3">
            <a:extLst>
              <a:ext uri="{FF2B5EF4-FFF2-40B4-BE49-F238E27FC236}">
                <a16:creationId xmlns:a16="http://schemas.microsoft.com/office/drawing/2014/main" id="{21323B85-9BBA-F04D-99A0-CDF476F718DE}"/>
              </a:ext>
            </a:extLst>
          </p:cNvPr>
          <p:cNvSpPr>
            <a:spLocks noGrp="1"/>
          </p:cNvSpPr>
          <p:nvPr>
            <p:ph sz="half" idx="1"/>
          </p:nvPr>
        </p:nvSpPr>
        <p:spPr>
          <a:xfrm>
            <a:off x="1131570" y="2638044"/>
            <a:ext cx="4722113" cy="3545586"/>
          </a:xfrm>
        </p:spPr>
        <p:txBody>
          <a:bodyPr>
            <a:normAutofit/>
          </a:bodyPr>
          <a:lstStyle/>
          <a:p>
            <a:pPr marL="0" indent="0">
              <a:buNone/>
            </a:pPr>
            <a:r>
              <a:rPr lang="en-US" dirty="0"/>
              <a:t>Other EXCEL things that you can do in R:</a:t>
            </a:r>
          </a:p>
          <a:p>
            <a:r>
              <a:rPr lang="en-US" dirty="0"/>
              <a:t>VLOOKUP using Merge or Join function in R</a:t>
            </a:r>
          </a:p>
          <a:p>
            <a:r>
              <a:rPr lang="en-US" dirty="0"/>
              <a:t>Macros versus R Scripts</a:t>
            </a:r>
          </a:p>
          <a:p>
            <a:pPr marL="0" indent="0">
              <a:buNone/>
            </a:pPr>
            <a:r>
              <a:rPr lang="en-US" dirty="0"/>
              <a:t>Additional resources:</a:t>
            </a:r>
          </a:p>
          <a:p>
            <a:r>
              <a:rPr lang="en-US" dirty="0">
                <a:hlinkClick r:id="rId3"/>
              </a:rPr>
              <a:t>https://trendct.org/2015/06/12/r-for-beginners-how-to-transition-from-excel-to-r/</a:t>
            </a:r>
            <a:r>
              <a:rPr lang="en-US" dirty="0"/>
              <a:t>  </a:t>
            </a:r>
          </a:p>
          <a:p>
            <a:r>
              <a:rPr lang="en-US" dirty="0">
                <a:hlinkClick r:id="rId4"/>
              </a:rPr>
              <a:t>https://www.rforexcelusers.com/</a:t>
            </a:r>
            <a:r>
              <a:rPr lang="en-US" dirty="0"/>
              <a:t> </a:t>
            </a:r>
          </a:p>
          <a:p>
            <a:r>
              <a:rPr lang="en-US" dirty="0"/>
              <a:t>Book – R for Excel Users by John L. Taveras </a:t>
            </a:r>
          </a:p>
        </p:txBody>
      </p:sp>
      <p:sp>
        <p:nvSpPr>
          <p:cNvPr id="2" name="Content Placeholder 1">
            <a:extLst>
              <a:ext uri="{FF2B5EF4-FFF2-40B4-BE49-F238E27FC236}">
                <a16:creationId xmlns:a16="http://schemas.microsoft.com/office/drawing/2014/main" id="{5B01709A-FFF8-9F4F-8832-1EBAD9905BD5}"/>
              </a:ext>
            </a:extLst>
          </p:cNvPr>
          <p:cNvSpPr>
            <a:spLocks noGrp="1"/>
          </p:cNvSpPr>
          <p:nvPr>
            <p:ph sz="half" idx="2"/>
          </p:nvPr>
        </p:nvSpPr>
        <p:spPr>
          <a:xfrm>
            <a:off x="6338315" y="2638044"/>
            <a:ext cx="4828795" cy="3545586"/>
          </a:xfrm>
        </p:spPr>
        <p:txBody>
          <a:bodyPr>
            <a:normAutofit/>
          </a:bodyPr>
          <a:lstStyle/>
          <a:p>
            <a:pPr marL="0" indent="0">
              <a:buNone/>
            </a:pPr>
            <a:r>
              <a:rPr lang="en-US" dirty="0"/>
              <a:t>Self-paced training</a:t>
            </a:r>
          </a:p>
          <a:p>
            <a:r>
              <a:rPr lang="en-US" dirty="0"/>
              <a:t>R 4 Data Science free textbook: </a:t>
            </a:r>
            <a:r>
              <a:rPr lang="en-US" dirty="0">
                <a:hlinkClick r:id="rId5"/>
              </a:rPr>
              <a:t>http://r4ds.had.co.nz/</a:t>
            </a:r>
            <a:r>
              <a:rPr lang="en-US" dirty="0"/>
              <a:t> </a:t>
            </a:r>
          </a:p>
          <a:p>
            <a:r>
              <a:rPr lang="en-US" dirty="0"/>
              <a:t>R 4 DS slack community: </a:t>
            </a:r>
            <a:r>
              <a:rPr lang="en-US" dirty="0">
                <a:hlinkClick r:id="rId6"/>
              </a:rPr>
              <a:t>https://www.jessemaegan.com/post/join-the-r-for-data-science-online-learning-community/</a:t>
            </a:r>
            <a:r>
              <a:rPr lang="en-US" dirty="0"/>
              <a:t> </a:t>
            </a:r>
          </a:p>
          <a:p>
            <a:pPr marL="0" indent="0">
              <a:buNone/>
            </a:pPr>
            <a:r>
              <a:rPr lang="en-US" dirty="0"/>
              <a:t>Other </a:t>
            </a:r>
            <a:r>
              <a:rPr lang="en-US" dirty="0" err="1"/>
              <a:t>misc</a:t>
            </a:r>
            <a:r>
              <a:rPr lang="en-US" dirty="0"/>
              <a:t> R stuff</a:t>
            </a:r>
          </a:p>
          <a:p>
            <a:r>
              <a:rPr lang="en-US" dirty="0"/>
              <a:t>Configuring ODBC </a:t>
            </a:r>
            <a:r>
              <a:rPr lang="en-US" dirty="0" err="1"/>
              <a:t>conncetors</a:t>
            </a:r>
            <a:r>
              <a:rPr lang="en-US" dirty="0"/>
              <a:t> for R on a Mac: </a:t>
            </a:r>
            <a:r>
              <a:rPr lang="en-US" dirty="0">
                <a:hlinkClick r:id="rId7"/>
              </a:rPr>
              <a:t>https://db.rstudio.com/best-practices/drivers/</a:t>
            </a:r>
            <a:r>
              <a:rPr lang="en-US" dirty="0"/>
              <a:t> </a:t>
            </a:r>
          </a:p>
          <a:p>
            <a:pPr marL="0" indent="0">
              <a:buNone/>
            </a:pPr>
            <a:endParaRPr lang="en-US" dirty="0"/>
          </a:p>
        </p:txBody>
      </p:sp>
    </p:spTree>
    <p:extLst>
      <p:ext uri="{BB962C8B-B14F-4D97-AF65-F5344CB8AC3E}">
        <p14:creationId xmlns:p14="http://schemas.microsoft.com/office/powerpoint/2010/main" val="1764139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297FA056-0415-46F4-82DC-7827E109CF5C}"/>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Jason Grahn</a:t>
            </a:r>
          </a:p>
        </p:txBody>
      </p:sp>
      <p:sp>
        <p:nvSpPr>
          <p:cNvPr id="3" name="Content Placeholder 2">
            <a:extLst>
              <a:ext uri="{FF2B5EF4-FFF2-40B4-BE49-F238E27FC236}">
                <a16:creationId xmlns:a16="http://schemas.microsoft.com/office/drawing/2014/main" id="{09525E65-A846-4A46-89DC-3B7335D4E5C1}"/>
              </a:ext>
            </a:extLst>
          </p:cNvPr>
          <p:cNvSpPr>
            <a:spLocks noGrp="1"/>
          </p:cNvSpPr>
          <p:nvPr>
            <p:ph sz="half" idx="1"/>
          </p:nvPr>
        </p:nvSpPr>
        <p:spPr>
          <a:xfrm>
            <a:off x="643468" y="2638044"/>
            <a:ext cx="3363974" cy="3415622"/>
          </a:xfrm>
        </p:spPr>
        <p:txBody>
          <a:bodyPr vert="horz" lIns="91440" tIns="45720" rIns="91440" bIns="45720" rtlCol="0" anchor="t">
            <a:normAutofit fontScale="85000" lnSpcReduction="10000"/>
          </a:bodyPr>
          <a:lstStyle/>
          <a:p>
            <a:r>
              <a:rPr lang="en-US">
                <a:solidFill>
                  <a:schemeClr val="bg1"/>
                </a:solidFill>
              </a:rPr>
              <a:t>I like bicycles, race cars, and cats. </a:t>
            </a:r>
          </a:p>
          <a:p>
            <a:r>
              <a:rPr lang="en-US">
                <a:solidFill>
                  <a:schemeClr val="bg1"/>
                </a:solidFill>
              </a:rPr>
              <a:t>One year into my Excel-to-R journey. (Fighting that Imposter Syndrome right now, hard)</a:t>
            </a:r>
          </a:p>
          <a:p>
            <a:r>
              <a:rPr lang="en-US">
                <a:solidFill>
                  <a:schemeClr val="bg1"/>
                </a:solidFill>
              </a:rPr>
              <a:t>13 years experience in all areas from customer support to product development.</a:t>
            </a:r>
          </a:p>
          <a:p>
            <a:r>
              <a:rPr lang="en-US">
                <a:solidFill>
                  <a:schemeClr val="bg1"/>
                </a:solidFill>
              </a:rPr>
              <a:t>Currently: Sr Business Analyst – Apptio</a:t>
            </a:r>
          </a:p>
          <a:p>
            <a:r>
              <a:rPr lang="en-US">
                <a:solidFill>
                  <a:schemeClr val="bg1"/>
                </a:solidFill>
              </a:rPr>
              <a:t>Previous: Service Analyst – Salesforce</a:t>
            </a:r>
          </a:p>
          <a:p>
            <a:r>
              <a:rPr lang="en-US">
                <a:solidFill>
                  <a:schemeClr val="bg1"/>
                </a:solidFill>
              </a:rPr>
              <a:t>   Support Analyst – Xbox</a:t>
            </a:r>
          </a:p>
          <a:p>
            <a:r>
              <a:rPr lang="en-US">
                <a:solidFill>
                  <a:schemeClr val="bg1"/>
                </a:solidFill>
              </a:rPr>
              <a:t>   Contact center manager – </a:t>
            </a:r>
            <a:r>
              <a:rPr lang="en-US" err="1">
                <a:solidFill>
                  <a:schemeClr val="bg1"/>
                </a:solidFill>
              </a:rPr>
              <a:t>Wellcare</a:t>
            </a:r>
            <a:endParaRPr lang="en-US">
              <a:solidFill>
                <a:schemeClr val="bg1"/>
              </a:solidFill>
            </a:endParaRPr>
          </a:p>
        </p:txBody>
      </p:sp>
      <p:sp>
        <p:nvSpPr>
          <p:cNvPr id="8" name="Content Placeholder 7">
            <a:extLst>
              <a:ext uri="{FF2B5EF4-FFF2-40B4-BE49-F238E27FC236}">
                <a16:creationId xmlns:a16="http://schemas.microsoft.com/office/drawing/2014/main" id="{A9CBBF12-0DAA-4D43-9B29-27949EFA2982}"/>
              </a:ext>
            </a:extLst>
          </p:cNvPr>
          <p:cNvSpPr>
            <a:spLocks noGrp="1"/>
          </p:cNvSpPr>
          <p:nvPr>
            <p:ph sz="half" idx="2"/>
          </p:nvPr>
        </p:nvSpPr>
        <p:spPr/>
        <p:txBody>
          <a:bodyPr>
            <a:normAutofit fontScale="85000" lnSpcReduction="10000"/>
          </a:bodyPr>
          <a:lstStyle/>
          <a:p>
            <a:endParaRPr lang="en-US"/>
          </a:p>
        </p:txBody>
      </p:sp>
      <p:pic>
        <p:nvPicPr>
          <p:cNvPr id="9" name="Picture Placeholder 14">
            <a:extLst>
              <a:ext uri="{FF2B5EF4-FFF2-40B4-BE49-F238E27FC236}">
                <a16:creationId xmlns:a16="http://schemas.microsoft.com/office/drawing/2014/main" id="{89D3D358-5DD4-4AF9-B7B0-47FFB7F62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1833" y="1253819"/>
            <a:ext cx="4568117" cy="4545201"/>
          </a:xfrm>
          <a:prstGeom prst="rect">
            <a:avLst/>
          </a:prstGeom>
        </p:spPr>
      </p:pic>
    </p:spTree>
    <p:extLst>
      <p:ext uri="{BB962C8B-B14F-4D97-AF65-F5344CB8AC3E}">
        <p14:creationId xmlns:p14="http://schemas.microsoft.com/office/powerpoint/2010/main" val="798152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F6B78-C4B5-394D-8966-961419969E36}"/>
              </a:ext>
            </a:extLst>
          </p:cNvPr>
          <p:cNvSpPr>
            <a:spLocks noGrp="1"/>
          </p:cNvSpPr>
          <p:nvPr>
            <p:ph type="ctrTitle"/>
          </p:nvPr>
        </p:nvSpPr>
        <p:spPr/>
        <p:txBody>
          <a:bodyPr/>
          <a:lstStyle/>
          <a:p>
            <a:r>
              <a:rPr lang="en-US"/>
              <a:t>Thank you!</a:t>
            </a:r>
          </a:p>
        </p:txBody>
      </p:sp>
      <p:sp>
        <p:nvSpPr>
          <p:cNvPr id="3" name="Subtitle 2">
            <a:extLst>
              <a:ext uri="{FF2B5EF4-FFF2-40B4-BE49-F238E27FC236}">
                <a16:creationId xmlns:a16="http://schemas.microsoft.com/office/drawing/2014/main" id="{192898B2-EB0D-8D47-82BC-E6C6C352D85C}"/>
              </a:ext>
            </a:extLst>
          </p:cNvPr>
          <p:cNvSpPr>
            <a:spLocks noGrp="1"/>
          </p:cNvSpPr>
          <p:nvPr>
            <p:ph type="subTitle" idx="1"/>
          </p:nvPr>
        </p:nvSpPr>
        <p:spPr/>
        <p:txBody>
          <a:bodyPr/>
          <a:lstStyle/>
          <a:p>
            <a:r>
              <a:rPr lang="en-US"/>
              <a:t>Eat the pizza.</a:t>
            </a:r>
          </a:p>
        </p:txBody>
      </p:sp>
    </p:spTree>
    <p:extLst>
      <p:ext uri="{BB962C8B-B14F-4D97-AF65-F5344CB8AC3E}">
        <p14:creationId xmlns:p14="http://schemas.microsoft.com/office/powerpoint/2010/main" val="3931481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79461-DE97-4785-AF42-E34AC2A922C9}"/>
              </a:ext>
            </a:extLst>
          </p:cNvPr>
          <p:cNvSpPr>
            <a:spLocks noGrp="1"/>
          </p:cNvSpPr>
          <p:nvPr>
            <p:ph type="ctrTitle"/>
          </p:nvPr>
        </p:nvSpPr>
        <p:spPr/>
        <p:txBody>
          <a:bodyPr>
            <a:normAutofit/>
          </a:bodyPr>
          <a:lstStyle/>
          <a:p>
            <a:r>
              <a:rPr lang="en-US" dirty="0"/>
              <a:t>DAA SEATTLE SYMPOSIUM</a:t>
            </a:r>
          </a:p>
        </p:txBody>
      </p:sp>
      <p:sp>
        <p:nvSpPr>
          <p:cNvPr id="3" name="Subtitle 2">
            <a:extLst>
              <a:ext uri="{FF2B5EF4-FFF2-40B4-BE49-F238E27FC236}">
                <a16:creationId xmlns:a16="http://schemas.microsoft.com/office/drawing/2014/main" id="{08A92998-5B46-421B-BC43-4AB9760A83CF}"/>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E3285129-1E57-4E1C-BE02-9AEB9906B4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65BFF-93A5-4493-9F7C-56BECC83C906}" type="slidenum">
              <a:rPr kumimoji="0" lang="en-US" sz="1200" b="0" i="0" u="none" strike="noStrike" kern="1200" cap="none" spc="0" normalizeH="0" baseline="0" noProof="0" smtClean="0">
                <a:ln>
                  <a:noFill/>
                </a:ln>
                <a:solidFill>
                  <a:prstClr val="white"/>
                </a:solidFill>
                <a:effectLst/>
                <a:uLnTx/>
                <a:uFillTx/>
                <a:latin typeface="Droid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white"/>
              </a:solidFill>
              <a:effectLst/>
              <a:uLnTx/>
              <a:uFillTx/>
              <a:latin typeface="Droid Sans"/>
              <a:ea typeface="+mn-ea"/>
              <a:cs typeface="+mn-cs"/>
            </a:endParaRPr>
          </a:p>
        </p:txBody>
      </p:sp>
    </p:spTree>
    <p:extLst>
      <p:ext uri="{BB962C8B-B14F-4D97-AF65-F5344CB8AC3E}">
        <p14:creationId xmlns:p14="http://schemas.microsoft.com/office/powerpoint/2010/main" val="206213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1FECE-6017-489B-897C-90C4A5A7F235}"/>
              </a:ext>
            </a:extLst>
          </p:cNvPr>
          <p:cNvSpPr>
            <a:spLocks noGrp="1"/>
          </p:cNvSpPr>
          <p:nvPr>
            <p:ph type="title"/>
          </p:nvPr>
        </p:nvSpPr>
        <p:spPr/>
        <p:txBody>
          <a:bodyPr/>
          <a:lstStyle/>
          <a:p>
            <a:r>
              <a:rPr lang="en-US" dirty="0"/>
              <a:t>DAA Mission</a:t>
            </a:r>
            <a:endParaRPr lang="en-US" sz="3200" dirty="0"/>
          </a:p>
        </p:txBody>
      </p:sp>
      <p:sp>
        <p:nvSpPr>
          <p:cNvPr id="5" name="Text Placeholder 4"/>
          <p:cNvSpPr>
            <a:spLocks noGrp="1"/>
          </p:cNvSpPr>
          <p:nvPr>
            <p:ph type="body" idx="1"/>
          </p:nvPr>
        </p:nvSpPr>
        <p:spPr/>
        <p:txBody>
          <a:bodyPr>
            <a:normAutofit/>
          </a:bodyPr>
          <a:lstStyle/>
          <a:p>
            <a:r>
              <a:rPr lang="en-US" dirty="0"/>
              <a:t>Advancing the use of data to understand &amp; improve the digital world through professional development and community</a:t>
            </a:r>
          </a:p>
          <a:p>
            <a:r>
              <a:rPr lang="en-US" dirty="0">
                <a:hlinkClick r:id="rId2"/>
              </a:rPr>
              <a:t>www.digitalanalyticsassociation.org</a:t>
            </a:r>
            <a:r>
              <a:rPr lang="en-US" dirty="0"/>
              <a:t> </a:t>
            </a:r>
          </a:p>
        </p:txBody>
      </p:sp>
      <p:sp>
        <p:nvSpPr>
          <p:cNvPr id="4" name="Slide Number Placeholder 3">
            <a:extLst>
              <a:ext uri="{FF2B5EF4-FFF2-40B4-BE49-F238E27FC236}">
                <a16:creationId xmlns:a16="http://schemas.microsoft.com/office/drawing/2014/main" id="{26853043-AEC0-4957-814A-C90BF58914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65BFF-93A5-4493-9F7C-56BECC83C906}" type="slidenum">
              <a:rPr kumimoji="0" lang="en-US" sz="1200" b="0" i="0" u="none" strike="noStrike" kern="1200" cap="none" spc="0" normalizeH="0" baseline="0" noProof="0" smtClean="0">
                <a:ln>
                  <a:noFill/>
                </a:ln>
                <a:solidFill>
                  <a:prstClr val="white"/>
                </a:solidFill>
                <a:effectLst/>
                <a:uLnTx/>
                <a:uFillTx/>
                <a:latin typeface="Droid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white"/>
              </a:solidFill>
              <a:effectLst/>
              <a:uLnTx/>
              <a:uFillTx/>
              <a:latin typeface="Droid Sans"/>
              <a:ea typeface="+mn-ea"/>
              <a:cs typeface="+mn-cs"/>
            </a:endParaRPr>
          </a:p>
        </p:txBody>
      </p:sp>
    </p:spTree>
    <p:extLst>
      <p:ext uri="{BB962C8B-B14F-4D97-AF65-F5344CB8AC3E}">
        <p14:creationId xmlns:p14="http://schemas.microsoft.com/office/powerpoint/2010/main" val="516101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AF2B98-63AD-4D33-B44D-5E67B7F0316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65BFF-93A5-4493-9F7C-56BECC83C906}" type="slidenum">
              <a:rPr kumimoji="0" lang="en-US" sz="1200" b="0" i="0" u="none" strike="noStrike" kern="1200" cap="none" spc="0" normalizeH="0" baseline="0" noProof="0" smtClean="0">
                <a:ln>
                  <a:noFill/>
                </a:ln>
                <a:solidFill>
                  <a:prstClr val="white"/>
                </a:solidFill>
                <a:effectLst/>
                <a:uLnTx/>
                <a:uFillTx/>
                <a:latin typeface="Droid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white"/>
              </a:solidFill>
              <a:effectLst/>
              <a:uLnTx/>
              <a:uFillTx/>
              <a:latin typeface="Droid Sans"/>
              <a:ea typeface="+mn-ea"/>
              <a:cs typeface="+mn-cs"/>
            </a:endParaRPr>
          </a:p>
        </p:txBody>
      </p:sp>
      <p:pic>
        <p:nvPicPr>
          <p:cNvPr id="5" name="Picture 4">
            <a:extLst>
              <a:ext uri="{FF2B5EF4-FFF2-40B4-BE49-F238E27FC236}">
                <a16:creationId xmlns:a16="http://schemas.microsoft.com/office/drawing/2014/main" id="{9EBEB16E-5EBC-4E30-8173-BE246E4F6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35" y="692674"/>
            <a:ext cx="10418374" cy="3655806"/>
          </a:xfrm>
          <a:prstGeom prst="rect">
            <a:avLst/>
          </a:prstGeom>
        </p:spPr>
      </p:pic>
      <p:sp>
        <p:nvSpPr>
          <p:cNvPr id="8" name="TextBox 7">
            <a:extLst>
              <a:ext uri="{FF2B5EF4-FFF2-40B4-BE49-F238E27FC236}">
                <a16:creationId xmlns:a16="http://schemas.microsoft.com/office/drawing/2014/main" id="{06FC9C0D-CF00-493D-A3A5-ED51E4D3A97D}"/>
              </a:ext>
            </a:extLst>
          </p:cNvPr>
          <p:cNvSpPr txBox="1"/>
          <p:nvPr/>
        </p:nvSpPr>
        <p:spPr>
          <a:xfrm>
            <a:off x="772160" y="4754880"/>
            <a:ext cx="103199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Droid Sans"/>
                <a:ea typeface="+mn-ea"/>
                <a:cs typeface="+mn-cs"/>
              </a:rPr>
              <a:t>Location: Microsoft Conference Center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Droid Sans"/>
                <a:ea typeface="+mn-ea"/>
                <a:cs typeface="+mn-cs"/>
              </a:rPr>
              <a:t>Redmond, WA</a:t>
            </a:r>
          </a:p>
        </p:txBody>
      </p:sp>
    </p:spTree>
    <p:extLst>
      <p:ext uri="{BB962C8B-B14F-4D97-AF65-F5344CB8AC3E}">
        <p14:creationId xmlns:p14="http://schemas.microsoft.com/office/powerpoint/2010/main" val="248617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E084-40D4-4CAF-A1C1-0C5FE7052FA5}"/>
              </a:ext>
            </a:extLst>
          </p:cNvPr>
          <p:cNvSpPr>
            <a:spLocks noGrp="1"/>
          </p:cNvSpPr>
          <p:nvPr>
            <p:ph type="title"/>
          </p:nvPr>
        </p:nvSpPr>
        <p:spPr/>
        <p:txBody>
          <a:bodyPr/>
          <a:lstStyle/>
          <a:p>
            <a:r>
              <a:rPr lang="en-US" dirty="0"/>
              <a:t>Program Highlights</a:t>
            </a:r>
          </a:p>
        </p:txBody>
      </p:sp>
      <p:sp>
        <p:nvSpPr>
          <p:cNvPr id="3" name="Slide Number Placeholder 2">
            <a:extLst>
              <a:ext uri="{FF2B5EF4-FFF2-40B4-BE49-F238E27FC236}">
                <a16:creationId xmlns:a16="http://schemas.microsoft.com/office/drawing/2014/main" id="{3DD39D74-AA35-4F71-BE36-C26ED3CCD2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65BFF-93A5-4493-9F7C-56BECC83C906}" type="slidenum">
              <a:rPr kumimoji="0" lang="en-US" sz="1200" b="0" i="0" u="none" strike="noStrike" kern="1200" cap="none" spc="0" normalizeH="0" baseline="0" noProof="0" smtClean="0">
                <a:ln>
                  <a:noFill/>
                </a:ln>
                <a:solidFill>
                  <a:prstClr val="white"/>
                </a:solidFill>
                <a:effectLst/>
                <a:uLnTx/>
                <a:uFillTx/>
                <a:latin typeface="Droid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white"/>
              </a:solidFill>
              <a:effectLst/>
              <a:uLnTx/>
              <a:uFillTx/>
              <a:latin typeface="Droid Sans"/>
              <a:ea typeface="+mn-ea"/>
              <a:cs typeface="+mn-cs"/>
            </a:endParaRPr>
          </a:p>
        </p:txBody>
      </p:sp>
      <p:sp>
        <p:nvSpPr>
          <p:cNvPr id="4" name="TextBox 3">
            <a:extLst>
              <a:ext uri="{FF2B5EF4-FFF2-40B4-BE49-F238E27FC236}">
                <a16:creationId xmlns:a16="http://schemas.microsoft.com/office/drawing/2014/main" id="{7894D8A3-AA69-4FF1-860D-6A294A936BD7}"/>
              </a:ext>
            </a:extLst>
          </p:cNvPr>
          <p:cNvSpPr txBox="1"/>
          <p:nvPr/>
        </p:nvSpPr>
        <p:spPr>
          <a:xfrm>
            <a:off x="965199" y="1270000"/>
            <a:ext cx="9797207" cy="477053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Droid Sans"/>
                <a:ea typeface="+mn-ea"/>
                <a:cs typeface="+mn-cs"/>
              </a:rPr>
              <a:t>Fantastic speaker lineup!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Droid Sans"/>
                <a:ea typeface="+mn-ea"/>
                <a:cs typeface="+mn-cs"/>
              </a:rPr>
              <a:t>Tyler Guttman, Nordstrom – Multi Touch Attribution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Droid Sans"/>
                <a:ea typeface="+mn-ea"/>
                <a:cs typeface="+mn-cs"/>
              </a:rPr>
              <a:t>Zack Mazzoncini, Data Story Academy – Data Storytelling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Droid Sans"/>
                <a:ea typeface="+mn-ea"/>
                <a:cs typeface="+mn-cs"/>
              </a:rPr>
              <a:t>Madelyn Mills, Providence St. Joseph -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Droid Sans"/>
                <a:ea typeface="+mn-ea"/>
                <a:cs typeface="+mn-cs"/>
              </a:rPr>
              <a:t>Interactive Roundtables including one by ProCogia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Droid Sans"/>
                <a:ea typeface="+mn-ea"/>
                <a:cs typeface="+mn-cs"/>
              </a:rPr>
              <a:t>Networking Reception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Droid Sans"/>
                <a:ea typeface="+mn-ea"/>
                <a:cs typeface="+mn-cs"/>
              </a:rPr>
              <a:t>New feature: Analytics Improv!</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Droid Sans"/>
              <a:ea typeface="+mn-ea"/>
              <a:cs typeface="+mn-cs"/>
            </a:endParaRPr>
          </a:p>
        </p:txBody>
      </p:sp>
    </p:spTree>
    <p:extLst>
      <p:ext uri="{BB962C8B-B14F-4D97-AF65-F5344CB8AC3E}">
        <p14:creationId xmlns:p14="http://schemas.microsoft.com/office/powerpoint/2010/main" val="117970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027D4-E04C-43B7-8342-C5C9D1BA5D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65BFF-93A5-4493-9F7C-56BECC83C906}" type="slidenum">
              <a:rPr kumimoji="0" lang="en-US" sz="1200" b="0" i="0" u="none" strike="noStrike" kern="1200" cap="none" spc="0" normalizeH="0" baseline="0" noProof="0" smtClean="0">
                <a:ln>
                  <a:noFill/>
                </a:ln>
                <a:solidFill>
                  <a:prstClr val="white"/>
                </a:solidFill>
                <a:effectLst/>
                <a:uLnTx/>
                <a:uFillTx/>
                <a:latin typeface="Droid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white"/>
              </a:solidFill>
              <a:effectLst/>
              <a:uLnTx/>
              <a:uFillTx/>
              <a:latin typeface="Droid Sans"/>
              <a:ea typeface="+mn-ea"/>
              <a:cs typeface="+mn-cs"/>
            </a:endParaRPr>
          </a:p>
        </p:txBody>
      </p:sp>
      <p:sp>
        <p:nvSpPr>
          <p:cNvPr id="4" name="Rectangle 3">
            <a:extLst>
              <a:ext uri="{FF2B5EF4-FFF2-40B4-BE49-F238E27FC236}">
                <a16:creationId xmlns:a16="http://schemas.microsoft.com/office/drawing/2014/main" id="{1966DD2B-C8B4-4C97-9F3F-6704D06884B5}"/>
              </a:ext>
            </a:extLst>
          </p:cNvPr>
          <p:cNvSpPr/>
          <p:nvPr/>
        </p:nvSpPr>
        <p:spPr>
          <a:xfrm>
            <a:off x="1112520" y="1829415"/>
            <a:ext cx="9519920" cy="25545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Droid Sans"/>
                <a:ea typeface="+mn-ea"/>
                <a:cs typeface="+mn-cs"/>
                <a:hlinkClick r:id="rId2"/>
              </a:rPr>
              <a:t>http://bit.ly/DAASeattleuseRGroupSeattle</a:t>
            </a:r>
            <a:endParaRPr kumimoji="0" lang="en-US" sz="3200" b="0" i="0" u="none" strike="noStrike" kern="1200" cap="none" spc="0" normalizeH="0" baseline="0" noProof="0" dirty="0">
              <a:ln>
                <a:noFill/>
              </a:ln>
              <a:solidFill>
                <a:prstClr val="black"/>
              </a:solidFill>
              <a:effectLst/>
              <a:uLnTx/>
              <a:uFillTx/>
              <a:latin typeface="Droid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Droid Sans"/>
                <a:ea typeface="+mn-ea"/>
                <a:cs typeface="+mn-cs"/>
              </a:rPr>
              <a:t>Use code </a:t>
            </a:r>
            <a:r>
              <a:rPr kumimoji="0" lang="en-US" sz="3200" b="0" i="0" u="none" strike="noStrike" kern="1200" cap="none" spc="0" normalizeH="0" baseline="0" noProof="0">
                <a:ln>
                  <a:noFill/>
                </a:ln>
                <a:solidFill>
                  <a:prstClr val="black"/>
                </a:solidFill>
                <a:effectLst/>
                <a:uLnTx/>
                <a:uFillTx/>
                <a:latin typeface="Droid Sans"/>
                <a:ea typeface="+mn-ea"/>
                <a:cs typeface="+mn-cs"/>
              </a:rPr>
              <a:t>SEA18_PROCGRP for </a:t>
            </a:r>
            <a:r>
              <a:rPr kumimoji="0" lang="en-US" sz="3200" b="0" i="0" u="none" strike="noStrike" kern="1200" cap="none" spc="0" normalizeH="0" baseline="0" noProof="0" dirty="0">
                <a:ln>
                  <a:noFill/>
                </a:ln>
                <a:solidFill>
                  <a:prstClr val="black"/>
                </a:solidFill>
                <a:effectLst/>
                <a:uLnTx/>
                <a:uFillTx/>
                <a:latin typeface="Droid Sans"/>
                <a:ea typeface="+mn-ea"/>
                <a:cs typeface="+mn-cs"/>
              </a:rPr>
              <a:t>a 20% Discount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Droid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Droid Sans"/>
                <a:ea typeface="+mn-ea"/>
                <a:cs typeface="+mn-cs"/>
              </a:rPr>
              <a:t>Register by this Thursday, October 25 to stack with early bird discount!</a:t>
            </a:r>
            <a:endParaRPr kumimoji="0" lang="en-US" sz="2800" b="0" i="0" u="none" strike="noStrike" kern="1200" cap="none" spc="0" normalizeH="0" baseline="0" noProof="0" dirty="0">
              <a:ln>
                <a:noFill/>
              </a:ln>
              <a:solidFill>
                <a:prstClr val="black"/>
              </a:solidFill>
              <a:effectLst/>
              <a:uLnTx/>
              <a:uFillTx/>
              <a:latin typeface="Droid Sans"/>
              <a:ea typeface="+mn-ea"/>
              <a:cs typeface="+mn-cs"/>
            </a:endParaRPr>
          </a:p>
        </p:txBody>
      </p:sp>
      <p:sp>
        <p:nvSpPr>
          <p:cNvPr id="2" name="Rectangle 1">
            <a:extLst>
              <a:ext uri="{FF2B5EF4-FFF2-40B4-BE49-F238E27FC236}">
                <a16:creationId xmlns:a16="http://schemas.microsoft.com/office/drawing/2014/main" id="{87B73326-5D98-4790-A4CA-C6263BCD388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Calibri" panose="020F0502020204030204" pitchFamily="34" charset="0"/>
                <a:cs typeface="+mn-cs"/>
              </a:rPr>
              <a:t>SEA18_PROCGRP</a:t>
            </a:r>
            <a:r>
              <a:rPr kumimoji="0" lang="en-US" altLang="en-US" sz="8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 name="Rectangle 2">
            <a:extLst>
              <a:ext uri="{FF2B5EF4-FFF2-40B4-BE49-F238E27FC236}">
                <a16:creationId xmlns:a16="http://schemas.microsoft.com/office/drawing/2014/main" id="{B160B883-138F-4E19-8BF4-C5EFB7AC95E4}"/>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Calibri" panose="020F0502020204030204" pitchFamily="34" charset="0"/>
                <a:cs typeface="+mn-cs"/>
              </a:rPr>
              <a:t>SEA18_PROCGRP</a:t>
            </a:r>
            <a:r>
              <a:rPr kumimoji="0" lang="en-US" altLang="en-US" sz="8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3">
            <a:extLst>
              <a:ext uri="{FF2B5EF4-FFF2-40B4-BE49-F238E27FC236}">
                <a16:creationId xmlns:a16="http://schemas.microsoft.com/office/drawing/2014/main" id="{3D543763-A027-4C3A-B9DD-029EE1B9983C}"/>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Calibri" panose="020F0502020204030204" pitchFamily="34" charset="0"/>
                <a:cs typeface="+mn-cs"/>
              </a:rPr>
              <a:t>PROCGRP</a:t>
            </a:r>
            <a:r>
              <a:rPr kumimoji="0" lang="en-US" altLang="en-US" sz="8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6885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7F111FB-A867-334A-B201-BEE0EFDBFEAD}"/>
              </a:ext>
            </a:extLst>
          </p:cNvPr>
          <p:cNvSpPr txBox="1"/>
          <p:nvPr/>
        </p:nvSpPr>
        <p:spPr>
          <a:xfrm>
            <a:off x="1600200" y="2567226"/>
            <a:ext cx="8991600" cy="1723549"/>
          </a:xfrm>
          <a:prstGeom prst="rect">
            <a:avLst/>
          </a:prstGeom>
        </p:spPr>
        <p:txBody>
          <a:bodyPr vert="horz" lIns="274320" tIns="182880" rIns="274320" bIns="182880" rtlCol="0" anchor="ctr" anchorCtr="1">
            <a:normAutofit/>
          </a:bodyPr>
          <a:lstStyle/>
          <a:p>
            <a:pPr algn="ctr">
              <a:lnSpc>
                <a:spcPct val="90000"/>
              </a:lnSpc>
              <a:spcBef>
                <a:spcPct val="0"/>
              </a:spcBef>
              <a:spcAft>
                <a:spcPts val="600"/>
              </a:spcAft>
            </a:pPr>
            <a:r>
              <a:rPr lang="en-US" sz="3100" cap="all" spc="200" dirty="0">
                <a:solidFill>
                  <a:srgbClr val="262626"/>
                </a:solidFill>
                <a:latin typeface="+mj-lt"/>
                <a:ea typeface="+mj-ea"/>
                <a:cs typeface="+mj-cs"/>
              </a:rPr>
              <a:t>Disclaimer:</a:t>
            </a:r>
          </a:p>
          <a:p>
            <a:pPr algn="ctr">
              <a:lnSpc>
                <a:spcPct val="90000"/>
              </a:lnSpc>
              <a:spcBef>
                <a:spcPct val="0"/>
              </a:spcBef>
              <a:spcAft>
                <a:spcPts val="600"/>
              </a:spcAft>
            </a:pPr>
            <a:r>
              <a:rPr lang="en-US" sz="3100" cap="all" spc="200" dirty="0">
                <a:solidFill>
                  <a:srgbClr val="262626"/>
                </a:solidFill>
                <a:latin typeface="+mj-lt"/>
                <a:ea typeface="+mj-ea"/>
                <a:cs typeface="+mj-cs"/>
              </a:rPr>
              <a:t>This talk represents my own views, not necessarily those of Apptio.</a:t>
            </a:r>
          </a:p>
        </p:txBody>
      </p:sp>
    </p:spTree>
    <p:extLst>
      <p:ext uri="{BB962C8B-B14F-4D97-AF65-F5344CB8AC3E}">
        <p14:creationId xmlns:p14="http://schemas.microsoft.com/office/powerpoint/2010/main" val="3074836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1CA77-5D95-F445-92EC-80D61D88EF9B}"/>
              </a:ext>
            </a:extLst>
          </p:cNvPr>
          <p:cNvSpPr>
            <a:spLocks noGrp="1"/>
          </p:cNvSpPr>
          <p:nvPr>
            <p:ph type="title"/>
          </p:nvPr>
        </p:nvSpPr>
        <p:spPr/>
        <p:txBody>
          <a:bodyPr/>
          <a:lstStyle/>
          <a:p>
            <a:r>
              <a:rPr lang="en-US"/>
              <a:t>Where Excel.. Excels	</a:t>
            </a:r>
          </a:p>
        </p:txBody>
      </p:sp>
      <p:sp>
        <p:nvSpPr>
          <p:cNvPr id="3" name="Content Placeholder 2">
            <a:extLst>
              <a:ext uri="{FF2B5EF4-FFF2-40B4-BE49-F238E27FC236}">
                <a16:creationId xmlns:a16="http://schemas.microsoft.com/office/drawing/2014/main" id="{E6B9508E-5449-3941-B432-1BE25B5A3425}"/>
              </a:ext>
            </a:extLst>
          </p:cNvPr>
          <p:cNvSpPr>
            <a:spLocks noGrp="1"/>
          </p:cNvSpPr>
          <p:nvPr>
            <p:ph idx="1"/>
          </p:nvPr>
        </p:nvSpPr>
        <p:spPr/>
        <p:txBody>
          <a:bodyPr>
            <a:normAutofit lnSpcReduction="10000"/>
          </a:bodyPr>
          <a:lstStyle/>
          <a:p>
            <a:r>
              <a:rPr lang="en-US"/>
              <a:t>Quick and dirty or single-serving analysis</a:t>
            </a:r>
          </a:p>
          <a:p>
            <a:r>
              <a:rPr lang="en-US"/>
              <a:t>Simple presentations</a:t>
            </a:r>
          </a:p>
          <a:p>
            <a:r>
              <a:rPr lang="en-US"/>
              <a:t>Simple linear regression</a:t>
            </a:r>
          </a:p>
          <a:p>
            <a:r>
              <a:rPr lang="en-US"/>
              <a:t>Simple graphs and charts </a:t>
            </a:r>
          </a:p>
          <a:p>
            <a:pPr lvl="1"/>
            <a:r>
              <a:rPr lang="en-US"/>
              <a:t>(yes, </a:t>
            </a:r>
            <a:r>
              <a:rPr lang="en-US">
                <a:hlinkClick r:id="rId3"/>
              </a:rPr>
              <a:t>it CAN do more</a:t>
            </a:r>
            <a:r>
              <a:rPr lang="en-US"/>
              <a:t>, but the time it takes…) </a:t>
            </a:r>
          </a:p>
          <a:p>
            <a:r>
              <a:rPr lang="en-US"/>
              <a:t>Connecting to an </a:t>
            </a:r>
            <a:r>
              <a:rPr lang="en-US" err="1"/>
              <a:t>MSSql</a:t>
            </a:r>
            <a:r>
              <a:rPr lang="en-US"/>
              <a:t> database</a:t>
            </a:r>
          </a:p>
          <a:p>
            <a:r>
              <a:rPr lang="en-US"/>
              <a:t>Point/click manipulation</a:t>
            </a:r>
          </a:p>
          <a:p>
            <a:r>
              <a:rPr lang="en-US"/>
              <a:t>Manipulating small amounts of data </a:t>
            </a:r>
          </a:p>
          <a:p>
            <a:endParaRPr lang="en-US"/>
          </a:p>
        </p:txBody>
      </p:sp>
    </p:spTree>
    <p:extLst>
      <p:ext uri="{BB962C8B-B14F-4D97-AF65-F5344CB8AC3E}">
        <p14:creationId xmlns:p14="http://schemas.microsoft.com/office/powerpoint/2010/main" val="2927698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728B1-6012-8542-8F44-021B2E03672A}"/>
              </a:ext>
            </a:extLst>
          </p:cNvPr>
          <p:cNvSpPr>
            <a:spLocks noGrp="1"/>
          </p:cNvSpPr>
          <p:nvPr>
            <p:ph type="title"/>
          </p:nvPr>
        </p:nvSpPr>
        <p:spPr/>
        <p:txBody>
          <a:bodyPr/>
          <a:lstStyle/>
          <a:p>
            <a:r>
              <a:rPr lang="en-US"/>
              <a:t>Problems with Excel</a:t>
            </a:r>
          </a:p>
        </p:txBody>
      </p:sp>
      <p:sp>
        <p:nvSpPr>
          <p:cNvPr id="3" name="Content Placeholder 2">
            <a:extLst>
              <a:ext uri="{FF2B5EF4-FFF2-40B4-BE49-F238E27FC236}">
                <a16:creationId xmlns:a16="http://schemas.microsoft.com/office/drawing/2014/main" id="{8EB3FCA5-1948-6044-A341-B59AD6997217}"/>
              </a:ext>
            </a:extLst>
          </p:cNvPr>
          <p:cNvSpPr>
            <a:spLocks noGrp="1"/>
          </p:cNvSpPr>
          <p:nvPr>
            <p:ph sz="half" idx="1"/>
          </p:nvPr>
        </p:nvSpPr>
        <p:spPr/>
        <p:txBody>
          <a:bodyPr>
            <a:normAutofit/>
          </a:bodyPr>
          <a:lstStyle/>
          <a:p>
            <a:r>
              <a:rPr lang="en-US" err="1"/>
              <a:t>Reproducability</a:t>
            </a:r>
            <a:endParaRPr lang="en-US"/>
          </a:p>
          <a:p>
            <a:r>
              <a:rPr lang="en-US" err="1"/>
              <a:t>Explainability</a:t>
            </a:r>
            <a:r>
              <a:rPr lang="en-US"/>
              <a:t> / Transparency</a:t>
            </a:r>
          </a:p>
          <a:p>
            <a:r>
              <a:rPr lang="en-US"/>
              <a:t>Limited data size</a:t>
            </a:r>
          </a:p>
          <a:p>
            <a:r>
              <a:rPr lang="en-US"/>
              <a:t>Calculation speed</a:t>
            </a:r>
          </a:p>
          <a:p>
            <a:r>
              <a:rPr lang="en-US"/>
              <a:t>Automation ability (broken VBA)</a:t>
            </a:r>
          </a:p>
          <a:p>
            <a:r>
              <a:rPr lang="en-US"/>
              <a:t>Corrupted workbooks</a:t>
            </a:r>
          </a:p>
          <a:p>
            <a:r>
              <a:rPr lang="en-US"/>
              <a:t>Dealing with date/time formatting</a:t>
            </a:r>
          </a:p>
          <a:p>
            <a:endParaRPr lang="en-US"/>
          </a:p>
        </p:txBody>
      </p:sp>
      <p:sp>
        <p:nvSpPr>
          <p:cNvPr id="4" name="Content Placeholder 3">
            <a:extLst>
              <a:ext uri="{FF2B5EF4-FFF2-40B4-BE49-F238E27FC236}">
                <a16:creationId xmlns:a16="http://schemas.microsoft.com/office/drawing/2014/main" id="{77976F65-A87D-844E-BFC4-ED4012379EA3}"/>
              </a:ext>
            </a:extLst>
          </p:cNvPr>
          <p:cNvSpPr>
            <a:spLocks noGrp="1"/>
          </p:cNvSpPr>
          <p:nvPr>
            <p:ph sz="half" idx="2"/>
          </p:nvPr>
        </p:nvSpPr>
        <p:spPr/>
        <p:txBody>
          <a:bodyPr/>
          <a:lstStyle/>
          <a:p>
            <a:r>
              <a:rPr lang="en-US"/>
              <a:t>Version control</a:t>
            </a:r>
          </a:p>
          <a:p>
            <a:r>
              <a:rPr lang="en-US"/>
              <a:t>Differences between platforms (Mac / Win)</a:t>
            </a:r>
          </a:p>
          <a:p>
            <a:r>
              <a:rPr lang="en-US"/>
              <a:t>Sharing large analysis</a:t>
            </a:r>
          </a:p>
          <a:p>
            <a:r>
              <a:rPr lang="en-US"/>
              <a:t>Historical data </a:t>
            </a:r>
          </a:p>
          <a:p>
            <a:r>
              <a:rPr lang="en-US"/>
              <a:t>Scatterplots based on pivot tables..</a:t>
            </a:r>
          </a:p>
        </p:txBody>
      </p:sp>
    </p:spTree>
    <p:extLst>
      <p:ext uri="{BB962C8B-B14F-4D97-AF65-F5344CB8AC3E}">
        <p14:creationId xmlns:p14="http://schemas.microsoft.com/office/powerpoint/2010/main" val="1879026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728B1-6012-8542-8F44-021B2E03672A}"/>
              </a:ext>
            </a:extLst>
          </p:cNvPr>
          <p:cNvSpPr>
            <a:spLocks noGrp="1"/>
          </p:cNvSpPr>
          <p:nvPr>
            <p:ph type="title"/>
          </p:nvPr>
        </p:nvSpPr>
        <p:spPr/>
        <p:txBody>
          <a:bodyPr/>
          <a:lstStyle/>
          <a:p>
            <a:r>
              <a:rPr lang="en-US" dirty="0"/>
              <a:t>We are here to LEARN R</a:t>
            </a:r>
          </a:p>
        </p:txBody>
      </p:sp>
      <p:sp>
        <p:nvSpPr>
          <p:cNvPr id="6" name="Content Placeholder 5">
            <a:extLst>
              <a:ext uri="{FF2B5EF4-FFF2-40B4-BE49-F238E27FC236}">
                <a16:creationId xmlns:a16="http://schemas.microsoft.com/office/drawing/2014/main" id="{65DE8467-34AA-4FDC-8B27-51938DA21853}"/>
              </a:ext>
            </a:extLst>
          </p:cNvPr>
          <p:cNvSpPr>
            <a:spLocks noGrp="1"/>
          </p:cNvSpPr>
          <p:nvPr>
            <p:ph sz="half" idx="1"/>
          </p:nvPr>
        </p:nvSpPr>
        <p:spPr>
          <a:xfrm>
            <a:off x="1581912" y="2638044"/>
            <a:ext cx="2446229" cy="3101982"/>
          </a:xfrm>
        </p:spPr>
        <p:txBody>
          <a:bodyPr>
            <a:normAutofit lnSpcReduction="10000"/>
          </a:bodyPr>
          <a:lstStyle/>
          <a:p>
            <a:pPr marL="0" indent="0">
              <a:buNone/>
            </a:pPr>
            <a:r>
              <a:rPr lang="en-GB" b="1" spc="300" dirty="0">
                <a:solidFill>
                  <a:srgbClr val="143D7A"/>
                </a:solidFill>
              </a:rPr>
              <a:t>Data Manipulation</a:t>
            </a:r>
          </a:p>
          <a:p>
            <a:pPr marL="0" indent="0">
              <a:buNone/>
            </a:pPr>
            <a:r>
              <a:rPr lang="en-US" dirty="0"/>
              <a:t>Taking any data set, no matter how messy, large or complex, and getting it to a stage that’s ready for analysis, is typically the hardest part of most analysis projects</a:t>
            </a:r>
            <a:endParaRPr lang="en-GB" dirty="0"/>
          </a:p>
          <a:p>
            <a:endParaRPr lang="en-US" dirty="0"/>
          </a:p>
        </p:txBody>
      </p:sp>
      <p:sp>
        <p:nvSpPr>
          <p:cNvPr id="8" name="Content Placeholder 7">
            <a:extLst>
              <a:ext uri="{FF2B5EF4-FFF2-40B4-BE49-F238E27FC236}">
                <a16:creationId xmlns:a16="http://schemas.microsoft.com/office/drawing/2014/main" id="{9EDC664C-64F6-4BA3-BD1D-175A136F459B}"/>
              </a:ext>
            </a:extLst>
          </p:cNvPr>
          <p:cNvSpPr>
            <a:spLocks noGrp="1"/>
          </p:cNvSpPr>
          <p:nvPr>
            <p:ph sz="half" idx="2"/>
          </p:nvPr>
        </p:nvSpPr>
        <p:spPr>
          <a:xfrm>
            <a:off x="4479634" y="2638044"/>
            <a:ext cx="2446230" cy="3101982"/>
          </a:xfrm>
        </p:spPr>
        <p:txBody>
          <a:bodyPr>
            <a:normAutofit lnSpcReduction="10000"/>
          </a:bodyPr>
          <a:lstStyle/>
          <a:p>
            <a:pPr marL="0" indent="0">
              <a:buNone/>
            </a:pPr>
            <a:r>
              <a:rPr lang="en-GB" b="1" spc="300" dirty="0">
                <a:solidFill>
                  <a:srgbClr val="143D7A"/>
                </a:solidFill>
              </a:rPr>
              <a:t>Analysis</a:t>
            </a:r>
          </a:p>
          <a:p>
            <a:pPr marL="0" indent="0">
              <a:buNone/>
            </a:pPr>
            <a:r>
              <a:rPr lang="en-US" dirty="0"/>
              <a:t>Doing statistical analysis mostly depends on your knowledge of statistics and plugging your data into the right functions. A robust analysis can then provide the analysts with powerful options for creating robust visualizations </a:t>
            </a:r>
          </a:p>
        </p:txBody>
      </p:sp>
      <p:sp>
        <p:nvSpPr>
          <p:cNvPr id="10" name="Content Placeholder 7">
            <a:extLst>
              <a:ext uri="{FF2B5EF4-FFF2-40B4-BE49-F238E27FC236}">
                <a16:creationId xmlns:a16="http://schemas.microsoft.com/office/drawing/2014/main" id="{576D7A90-4D82-4D76-9069-62E3B96E4DD4}"/>
              </a:ext>
            </a:extLst>
          </p:cNvPr>
          <p:cNvSpPr txBox="1">
            <a:spLocks/>
          </p:cNvSpPr>
          <p:nvPr/>
        </p:nvSpPr>
        <p:spPr>
          <a:xfrm>
            <a:off x="7377357" y="2638044"/>
            <a:ext cx="2446230" cy="375678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GB" b="1" spc="300" dirty="0">
                <a:solidFill>
                  <a:srgbClr val="143D7A"/>
                </a:solidFill>
              </a:rPr>
              <a:t>Visualization</a:t>
            </a:r>
          </a:p>
          <a:p>
            <a:pPr marL="0" indent="0">
              <a:buNone/>
            </a:pPr>
            <a:r>
              <a:rPr lang="en-US" dirty="0"/>
              <a:t>The most important component of an effective visualization is the analyst’s desire to facilitate understanding and insight by conveying the data with clarity and relevance</a:t>
            </a:r>
            <a:endParaRPr lang="en-GB" dirty="0"/>
          </a:p>
        </p:txBody>
      </p:sp>
    </p:spTree>
    <p:extLst>
      <p:ext uri="{BB962C8B-B14F-4D97-AF65-F5344CB8AC3E}">
        <p14:creationId xmlns:p14="http://schemas.microsoft.com/office/powerpoint/2010/main" val="1509270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B2499-0465-C74A-BA4E-6435F18B6C6A}"/>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a:t>So, </a:t>
            </a:r>
            <a:br>
              <a:rPr lang="en-US"/>
            </a:br>
            <a:r>
              <a:rPr lang="en-US"/>
              <a:t>Why R? </a:t>
            </a:r>
          </a:p>
        </p:txBody>
      </p:sp>
      <p:pic>
        <p:nvPicPr>
          <p:cNvPr id="6" name="Picture 2" descr="https://trendct.org/files/2015/04/1417537149-geeks-vs-nongeeks.png">
            <a:extLst>
              <a:ext uri="{FF2B5EF4-FFF2-40B4-BE49-F238E27FC236}">
                <a16:creationId xmlns:a16="http://schemas.microsoft.com/office/drawing/2014/main" id="{AA1DA14F-32BA-4A4B-8980-32BF4AC13E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94376" y="1042397"/>
            <a:ext cx="6257544" cy="4458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213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38F596-51ED-2740-995B-848CB7C8F7A9}"/>
              </a:ext>
            </a:extLst>
          </p:cNvPr>
          <p:cNvSpPr>
            <a:spLocks noGrp="1"/>
          </p:cNvSpPr>
          <p:nvPr>
            <p:ph type="title"/>
          </p:nvPr>
        </p:nvSpPr>
        <p:spPr/>
        <p:txBody>
          <a:bodyPr/>
          <a:lstStyle/>
          <a:p>
            <a:r>
              <a:rPr lang="en-US"/>
              <a:t>Analyst workflow</a:t>
            </a:r>
          </a:p>
        </p:txBody>
      </p:sp>
      <p:pic>
        <p:nvPicPr>
          <p:cNvPr id="7" name="Content Placeholder 6">
            <a:extLst>
              <a:ext uri="{FF2B5EF4-FFF2-40B4-BE49-F238E27FC236}">
                <a16:creationId xmlns:a16="http://schemas.microsoft.com/office/drawing/2014/main" id="{97AA5D3D-6C1A-6548-BE30-8876ABB770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84256" y="2638425"/>
            <a:ext cx="5223489" cy="3101975"/>
          </a:xfrm>
        </p:spPr>
      </p:pic>
    </p:spTree>
    <p:extLst>
      <p:ext uri="{BB962C8B-B14F-4D97-AF65-F5344CB8AC3E}">
        <p14:creationId xmlns:p14="http://schemas.microsoft.com/office/powerpoint/2010/main" val="266768987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AA">
      <a:majorFont>
        <a:latin typeface="Droid Sans"/>
        <a:ea typeface=""/>
        <a:cs typeface=""/>
      </a:majorFont>
      <a:minorFont>
        <a:latin typeface="Droid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1312</TotalTime>
  <Words>2744</Words>
  <Application>Microsoft Office PowerPoint</Application>
  <PresentationFormat>Widescreen</PresentationFormat>
  <Paragraphs>342</Paragraphs>
  <Slides>35</Slides>
  <Notes>30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35</vt:i4>
      </vt:variant>
    </vt:vector>
  </HeadingPairs>
  <TitlesOfParts>
    <vt:vector size="43" baseType="lpstr">
      <vt:lpstr>Arial</vt:lpstr>
      <vt:lpstr>Calibri</vt:lpstr>
      <vt:lpstr>Courier</vt:lpstr>
      <vt:lpstr>Droid Sans</vt:lpstr>
      <vt:lpstr>Gill Sans MT</vt:lpstr>
      <vt:lpstr>Gill Sans SemiBold</vt:lpstr>
      <vt:lpstr>Parcel</vt:lpstr>
      <vt:lpstr>Office Theme</vt:lpstr>
      <vt:lpstr>Is Your Excel Production Code?</vt:lpstr>
      <vt:lpstr>Mehar Singh</vt:lpstr>
      <vt:lpstr>Jason Grahn</vt:lpstr>
      <vt:lpstr>PowerPoint Presentation</vt:lpstr>
      <vt:lpstr>Where Excel.. Excels </vt:lpstr>
      <vt:lpstr>Problems with Excel</vt:lpstr>
      <vt:lpstr>We are here to LEARN R</vt:lpstr>
      <vt:lpstr>So,  Why R? </vt:lpstr>
      <vt:lpstr>Analyst workflow</vt:lpstr>
      <vt:lpstr>Analyst workflow (translated)</vt:lpstr>
      <vt:lpstr>We all have that one coworker</vt:lpstr>
      <vt:lpstr>That same coworker in R</vt:lpstr>
      <vt:lpstr>Importing</vt:lpstr>
      <vt:lpstr>Importing a CSV (R)</vt:lpstr>
      <vt:lpstr>Importing a CSV (R)</vt:lpstr>
      <vt:lpstr>Connecting to a database (R)</vt:lpstr>
      <vt:lpstr>Grouping &amp; Summarising</vt:lpstr>
      <vt:lpstr>But in R? </vt:lpstr>
      <vt:lpstr>Expanding the pivot </vt:lpstr>
      <vt:lpstr>Filtering</vt:lpstr>
      <vt:lpstr>Filter before the pivot</vt:lpstr>
      <vt:lpstr>Filter after the pivot</vt:lpstr>
      <vt:lpstr>Graphing</vt:lpstr>
      <vt:lpstr>Assigning a name to the data</vt:lpstr>
      <vt:lpstr>Making Graphics</vt:lpstr>
      <vt:lpstr>Making Graphics</vt:lpstr>
      <vt:lpstr>Making pretty Graphics</vt:lpstr>
      <vt:lpstr>Making pretty Graphics</vt:lpstr>
      <vt:lpstr>Additional resources </vt:lpstr>
      <vt:lpstr>Thank you!</vt:lpstr>
      <vt:lpstr>DAA SEATTLE SYMPOSIUM</vt:lpstr>
      <vt:lpstr>DAA Mission</vt:lpstr>
      <vt:lpstr>PowerPoint Presentation</vt:lpstr>
      <vt:lpstr>Program Highlights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Your Excel Production Code?</dc:title>
  <dc:creator>Microsoft Office User</dc:creator>
  <cp:lastModifiedBy>Singh, MeharPratap</cp:lastModifiedBy>
  <cp:revision>9</cp:revision>
  <dcterms:created xsi:type="dcterms:W3CDTF">2018-10-23T01:46:50Z</dcterms:created>
  <dcterms:modified xsi:type="dcterms:W3CDTF">2018-10-24T00:25:16Z</dcterms:modified>
</cp:coreProperties>
</file>